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9"/>
  </p:notesMasterIdLst>
  <p:sldIdLst>
    <p:sldId id="256" r:id="rId2"/>
    <p:sldId id="269" r:id="rId3"/>
    <p:sldId id="259" r:id="rId4"/>
    <p:sldId id="275" r:id="rId5"/>
    <p:sldId id="312" r:id="rId6"/>
    <p:sldId id="313" r:id="rId7"/>
    <p:sldId id="314" r:id="rId8"/>
    <p:sldId id="315" r:id="rId9"/>
    <p:sldId id="316" r:id="rId10"/>
    <p:sldId id="350" r:id="rId11"/>
    <p:sldId id="297" r:id="rId12"/>
    <p:sldId id="360" r:id="rId13"/>
    <p:sldId id="361" r:id="rId14"/>
    <p:sldId id="362" r:id="rId15"/>
    <p:sldId id="363" r:id="rId16"/>
    <p:sldId id="364" r:id="rId17"/>
    <p:sldId id="280" r:id="rId18"/>
    <p:sldId id="296" r:id="rId19"/>
    <p:sldId id="366" r:id="rId20"/>
    <p:sldId id="295" r:id="rId21"/>
    <p:sldId id="299" r:id="rId22"/>
    <p:sldId id="298" r:id="rId23"/>
    <p:sldId id="367" r:id="rId24"/>
    <p:sldId id="268" r:id="rId25"/>
    <p:sldId id="272" r:id="rId26"/>
    <p:sldId id="286" r:id="rId27"/>
    <p:sldId id="375" r:id="rId28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F7509"/>
    <a:srgbClr val="009459"/>
    <a:srgbClr val="FF0066"/>
    <a:srgbClr val="202E4A"/>
    <a:srgbClr val="FF7124"/>
    <a:srgbClr val="8CC5B1"/>
    <a:srgbClr val="68BC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fld id="{37106E8D-9E3F-4E62-89EC-319A2FBB8D39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56A7-97B8-4FA5-B6E8-2BF18B0C133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5BE5-C6BA-4E08-AAAE-03649ED2E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56A7-97B8-4FA5-B6E8-2BF18B0C133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5BE5-C6BA-4E08-AAAE-03649ED2E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56A7-97B8-4FA5-B6E8-2BF18B0C133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5BE5-C6BA-4E08-AAAE-03649ED2E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56A7-97B8-4FA5-B6E8-2BF18B0C133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5BE5-C6BA-4E08-AAAE-03649ED2E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56A7-97B8-4FA5-B6E8-2BF18B0C133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5BE5-C6BA-4E08-AAAE-03649ED2E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56A7-97B8-4FA5-B6E8-2BF18B0C133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5BE5-C6BA-4E08-AAAE-03649ED2E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56A7-97B8-4FA5-B6E8-2BF18B0C133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5BE5-C6BA-4E08-AAAE-03649ED2E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56A7-97B8-4FA5-B6E8-2BF18B0C133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5BE5-C6BA-4E08-AAAE-03649ED2E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56A7-97B8-4FA5-B6E8-2BF18B0C133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5BE5-C6BA-4E08-AAAE-03649ED2E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56A7-97B8-4FA5-B6E8-2BF18B0C133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5BE5-C6BA-4E08-AAAE-03649ED2E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56A7-97B8-4FA5-B6E8-2BF18B0C133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5BE5-C6BA-4E08-AAAE-03649ED2E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56A7-97B8-4FA5-B6E8-2BF18B0C1334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5BE5-C6BA-4E08-AAAE-03649ED2E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5"/>
          <p:cNvSpPr>
            <a:spLocks noChangeArrowheads="1"/>
          </p:cNvSpPr>
          <p:nvPr/>
        </p:nvSpPr>
        <p:spPr bwMode="auto">
          <a:xfrm>
            <a:off x="709930" y="487680"/>
            <a:ext cx="6871335" cy="30327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8800" b="1" dirty="0" smtClean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8800" b="1" dirty="0" smtClean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乡  愁</a:t>
            </a:r>
            <a:endParaRPr lang="zh-CN" altLang="en-US" sz="72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1" hangingPunct="1">
              <a:lnSpc>
                <a:spcPct val="17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</a:t>
            </a:r>
            <a:r>
              <a:rPr lang="zh-CN" altLang="en-US" sz="4000" dirty="0">
                <a:latin typeface="+mn-lt"/>
                <a:ea typeface="+mn-ea"/>
                <a:sym typeface="+mn-ea"/>
              </a:rPr>
              <a:t>作者：余光中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5" name="文本框 2"/>
          <p:cNvSpPr txBox="1">
            <a:spLocks noChangeArrowheads="1"/>
          </p:cNvSpPr>
          <p:nvPr/>
        </p:nvSpPr>
        <p:spPr bwMode="auto">
          <a:xfrm>
            <a:off x="1466850" y="1190625"/>
            <a:ext cx="6477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CC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</a:rPr>
              <a:t>听朗读，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体会诗的节奏和重音。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7414" y="2165350"/>
            <a:ext cx="4224874" cy="3415030"/>
            <a:chOff x="-4334" y="3774"/>
            <a:chExt cx="5868" cy="5378"/>
          </a:xfrm>
          <a:solidFill>
            <a:schemeClr val="bg1">
              <a:alpha val="36000"/>
            </a:schemeClr>
          </a:solidFill>
        </p:grpSpPr>
        <p:sp>
          <p:nvSpPr>
            <p:cNvPr id="35" name="文本框 1"/>
            <p:cNvSpPr txBox="1"/>
            <p:nvPr/>
          </p:nvSpPr>
          <p:spPr>
            <a:xfrm>
              <a:off x="-4334" y="3774"/>
              <a:ext cx="5868" cy="5378"/>
            </a:xfrm>
            <a:prstGeom prst="rect">
              <a:avLst/>
            </a:prstGeom>
            <a:grpFill/>
            <a:ln w="31750">
              <a:noFill/>
              <a:prstDash val="dashDot"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  <a:r>
                <a:rPr lang="zh-CN" altLang="en-US" sz="24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 乡愁</a:t>
              </a: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4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小时候　     </a:t>
              </a: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乡愁</a:t>
              </a:r>
              <a:r>
                <a:rPr lang="zh-CN" altLang="en-US" sz="24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／是一枚／小小的／</a:t>
              </a:r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邮票</a:t>
              </a: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我</a:t>
              </a:r>
              <a:r>
                <a:rPr lang="zh-CN" altLang="en-US" sz="24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／在这头         </a:t>
              </a: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母亲</a:t>
              </a:r>
              <a:r>
                <a:rPr lang="zh-CN" altLang="en-US" sz="24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／在那头</a:t>
              </a:r>
            </a:p>
            <a:p>
              <a:pPr fontAlgn="auto">
                <a:lnSpc>
                  <a:spcPct val="150000"/>
                </a:lnSpc>
                <a:defRPr/>
              </a:pPr>
              <a:endPara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" name="Text Box 8"/>
            <p:cNvSpPr txBox="1"/>
            <p:nvPr/>
          </p:nvSpPr>
          <p:spPr>
            <a:xfrm>
              <a:off x="-3087" y="7200"/>
              <a:ext cx="1360" cy="3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000" dirty="0">
                  <a:latin typeface="Times New Roman" panose="02020603050405020304" pitchFamily="18" charset="0"/>
                </a:rPr>
                <a:t>●</a:t>
              </a:r>
              <a:r>
                <a:rPr lang="zh-CN" altLang="en-US" sz="1000" dirty="0">
                  <a:latin typeface="Times New Roman" panose="02020603050405020304" pitchFamily="18" charset="0"/>
                </a:rPr>
                <a:t>　　●</a:t>
              </a:r>
            </a:p>
          </p:txBody>
        </p:sp>
        <p:sp>
          <p:nvSpPr>
            <p:cNvPr id="5" name="Text Box 8"/>
            <p:cNvSpPr txBox="1"/>
            <p:nvPr/>
          </p:nvSpPr>
          <p:spPr>
            <a:xfrm>
              <a:off x="-1339" y="6400"/>
              <a:ext cx="1360" cy="3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000" dirty="0">
                  <a:latin typeface="Times New Roman" panose="02020603050405020304" pitchFamily="18" charset="0"/>
                </a:rPr>
                <a:t>●</a:t>
              </a:r>
              <a:r>
                <a:rPr lang="zh-CN" altLang="en-US" sz="1000" dirty="0">
                  <a:latin typeface="Times New Roman" panose="02020603050405020304" pitchFamily="18" charset="0"/>
                </a:rPr>
                <a:t>　　●</a:t>
              </a:r>
            </a:p>
          </p:txBody>
        </p:sp>
        <p:sp>
          <p:nvSpPr>
            <p:cNvPr id="6" name="Text Box 8"/>
            <p:cNvSpPr txBox="1"/>
            <p:nvPr/>
          </p:nvSpPr>
          <p:spPr>
            <a:xfrm>
              <a:off x="-2592" y="8112"/>
              <a:ext cx="1360" cy="3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000" dirty="0">
                  <a:latin typeface="Times New Roman" panose="02020603050405020304" pitchFamily="18" charset="0"/>
                </a:rPr>
                <a:t>●</a:t>
              </a:r>
              <a:r>
                <a:rPr lang="zh-CN" altLang="en-US" sz="1000" dirty="0">
                  <a:latin typeface="Times New Roman" panose="02020603050405020304" pitchFamily="18" charset="0"/>
                </a:rPr>
                <a:t>　　●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72000" y="3349625"/>
            <a:ext cx="4220845" cy="2491740"/>
            <a:chOff x="7200" y="5407"/>
            <a:chExt cx="6647" cy="3924"/>
          </a:xfrm>
          <a:solidFill>
            <a:schemeClr val="bg1">
              <a:alpha val="36000"/>
            </a:schemeClr>
          </a:solidFill>
        </p:grpSpPr>
        <p:sp>
          <p:nvSpPr>
            <p:cNvPr id="37" name="文本框 1"/>
            <p:cNvSpPr txBox="1"/>
            <p:nvPr/>
          </p:nvSpPr>
          <p:spPr>
            <a:xfrm>
              <a:off x="7200" y="5407"/>
              <a:ext cx="6647" cy="3924"/>
            </a:xfrm>
            <a:prstGeom prst="rect">
              <a:avLst/>
            </a:prstGeom>
            <a:grpFill/>
            <a:ln w="31750">
              <a:noFill/>
              <a:prstDash val="dashDot"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4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长大后                                     　　</a:t>
              </a: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乡愁</a:t>
              </a:r>
              <a:r>
                <a:rPr lang="zh-CN" altLang="en-US" sz="24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／是一张／窄窄的／</a:t>
              </a:r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船票</a:t>
              </a:r>
              <a:endPara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endParaRP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我</a:t>
              </a:r>
              <a:r>
                <a:rPr lang="zh-CN" altLang="en-US" sz="24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／在这头                                 　　</a:t>
              </a: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新娘</a:t>
              </a:r>
              <a:r>
                <a:rPr lang="zh-CN" altLang="en-US" sz="24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／在那头</a:t>
              </a:r>
            </a:p>
            <a:p>
              <a:pPr fontAlgn="auto">
                <a:lnSpc>
                  <a:spcPct val="150000"/>
                </a:lnSpc>
                <a:defRPr/>
              </a:pPr>
              <a:endParaRPr lang="zh-CN" altLang="en-US" sz="800" b="1" dirty="0"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2" name="Text Box 8"/>
            <p:cNvSpPr txBox="1"/>
            <p:nvPr/>
          </p:nvSpPr>
          <p:spPr>
            <a:xfrm>
              <a:off x="10614" y="7222"/>
              <a:ext cx="1542" cy="3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000" dirty="0">
                  <a:latin typeface="Times New Roman" panose="02020603050405020304" pitchFamily="18" charset="0"/>
                </a:rPr>
                <a:t>●</a:t>
              </a:r>
              <a:r>
                <a:rPr lang="zh-CN" altLang="en-US" sz="1000" dirty="0">
                  <a:latin typeface="Times New Roman" panose="02020603050405020304" pitchFamily="18" charset="0"/>
                </a:rPr>
                <a:t>　　●</a:t>
              </a:r>
            </a:p>
          </p:txBody>
        </p:sp>
        <p:sp>
          <p:nvSpPr>
            <p:cNvPr id="13" name="Text Box 8"/>
            <p:cNvSpPr txBox="1"/>
            <p:nvPr/>
          </p:nvSpPr>
          <p:spPr>
            <a:xfrm>
              <a:off x="8652" y="8013"/>
              <a:ext cx="1542" cy="3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000" dirty="0">
                  <a:latin typeface="Times New Roman" panose="02020603050405020304" pitchFamily="18" charset="0"/>
                </a:rPr>
                <a:t>●</a:t>
              </a:r>
              <a:r>
                <a:rPr lang="zh-CN" altLang="en-US" sz="1000" dirty="0">
                  <a:latin typeface="Times New Roman" panose="02020603050405020304" pitchFamily="18" charset="0"/>
                </a:rPr>
                <a:t>　　●</a:t>
              </a:r>
            </a:p>
          </p:txBody>
        </p:sp>
        <p:sp>
          <p:nvSpPr>
            <p:cNvPr id="14" name="Text Box 8"/>
            <p:cNvSpPr txBox="1"/>
            <p:nvPr/>
          </p:nvSpPr>
          <p:spPr>
            <a:xfrm>
              <a:off x="9152" y="8870"/>
              <a:ext cx="1542" cy="3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000" dirty="0">
                  <a:latin typeface="Times New Roman" panose="02020603050405020304" pitchFamily="18" charset="0"/>
                </a:rPr>
                <a:t>●</a:t>
              </a:r>
              <a:r>
                <a:rPr lang="zh-CN" altLang="en-US" sz="1000" dirty="0">
                  <a:latin typeface="Times New Roman" panose="02020603050405020304" pitchFamily="18" charset="0"/>
                </a:rPr>
                <a:t>　　●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4315" y="342900"/>
            <a:ext cx="2345690" cy="702310"/>
            <a:chOff x="759" y="794"/>
            <a:chExt cx="3694" cy="1106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" y="794"/>
              <a:ext cx="3695" cy="1106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946" y="887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感知文章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8295" y="490743"/>
            <a:ext cx="5311452" cy="2815257"/>
            <a:chOff x="-4517" y="7406"/>
            <a:chExt cx="7712" cy="4588"/>
          </a:xfrm>
          <a:solidFill>
            <a:schemeClr val="bg1">
              <a:alpha val="36000"/>
            </a:schemeClr>
          </a:solidFill>
        </p:grpSpPr>
        <p:sp>
          <p:nvSpPr>
            <p:cNvPr id="35" name="文本框 1"/>
            <p:cNvSpPr txBox="1"/>
            <p:nvPr/>
          </p:nvSpPr>
          <p:spPr>
            <a:xfrm>
              <a:off x="-4517" y="7406"/>
              <a:ext cx="7712" cy="4588"/>
            </a:xfrm>
            <a:prstGeom prst="rect">
              <a:avLst/>
            </a:prstGeom>
            <a:grpFill/>
            <a:ln w="31750">
              <a:noFill/>
              <a:prstDash val="dashDot"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后来啊                                      　　</a:t>
              </a: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8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乡愁</a:t>
              </a: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／是一方／矮矮的／</a:t>
              </a:r>
              <a:r>
                <a:rPr lang="zh-CN" altLang="en-US" sz="28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坟墓</a:t>
              </a: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8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我</a:t>
              </a: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／在外头                                 　　</a:t>
              </a: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8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母亲</a:t>
              </a: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／在里头</a:t>
              </a:r>
            </a:p>
            <a:p>
              <a:pPr fontAlgn="auto">
                <a:lnSpc>
                  <a:spcPct val="150000"/>
                </a:lnSpc>
                <a:defRPr/>
              </a:pPr>
              <a:endParaRPr lang="zh-CN" altLang="en-US" sz="600" b="1" dirty="0"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1509" name="Text Box 8"/>
            <p:cNvSpPr txBox="1"/>
            <p:nvPr/>
          </p:nvSpPr>
          <p:spPr>
            <a:xfrm>
              <a:off x="-591" y="9553"/>
              <a:ext cx="1360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000" dirty="0">
                  <a:latin typeface="Times New Roman" panose="02020603050405020304" pitchFamily="18" charset="0"/>
                </a:rPr>
                <a:t>●</a:t>
              </a:r>
              <a:r>
                <a:rPr lang="zh-CN" altLang="en-US" sz="1000" dirty="0">
                  <a:latin typeface="Times New Roman" panose="02020603050405020304" pitchFamily="18" charset="0"/>
                </a:rPr>
                <a:t>　　●</a:t>
              </a:r>
            </a:p>
          </p:txBody>
        </p:sp>
        <p:sp>
          <p:nvSpPr>
            <p:cNvPr id="3" name="Text Box 8"/>
            <p:cNvSpPr txBox="1"/>
            <p:nvPr/>
          </p:nvSpPr>
          <p:spPr>
            <a:xfrm>
              <a:off x="-2388" y="11593"/>
              <a:ext cx="1360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000" dirty="0">
                  <a:latin typeface="Times New Roman" panose="02020603050405020304" pitchFamily="18" charset="0"/>
                </a:rPr>
                <a:t>●</a:t>
              </a:r>
              <a:r>
                <a:rPr lang="zh-CN" altLang="en-US" sz="1000" dirty="0">
                  <a:latin typeface="Times New Roman" panose="02020603050405020304" pitchFamily="18" charset="0"/>
                </a:rPr>
                <a:t>　　●</a:t>
              </a:r>
            </a:p>
          </p:txBody>
        </p:sp>
        <p:sp>
          <p:nvSpPr>
            <p:cNvPr id="4" name="Text Box 8"/>
            <p:cNvSpPr txBox="1"/>
            <p:nvPr/>
          </p:nvSpPr>
          <p:spPr>
            <a:xfrm>
              <a:off x="-2932" y="10515"/>
              <a:ext cx="1360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000" dirty="0">
                  <a:latin typeface="Times New Roman" panose="02020603050405020304" pitchFamily="18" charset="0"/>
                </a:rPr>
                <a:t>●</a:t>
              </a:r>
              <a:r>
                <a:rPr lang="zh-CN" altLang="en-US" sz="1000" dirty="0">
                  <a:latin typeface="Times New Roman" panose="02020603050405020304" pitchFamily="18" charset="0"/>
                </a:rPr>
                <a:t>　　●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807460" y="3536315"/>
            <a:ext cx="4904740" cy="2814955"/>
            <a:chOff x="7586" y="4752"/>
            <a:chExt cx="7724" cy="4433"/>
          </a:xfrm>
          <a:solidFill>
            <a:schemeClr val="bg1">
              <a:alpha val="36000"/>
            </a:schemeClr>
          </a:solidFill>
        </p:grpSpPr>
        <p:sp>
          <p:nvSpPr>
            <p:cNvPr id="37" name="文本框 1"/>
            <p:cNvSpPr txBox="1"/>
            <p:nvPr/>
          </p:nvSpPr>
          <p:spPr>
            <a:xfrm>
              <a:off x="7586" y="4752"/>
              <a:ext cx="7724" cy="4433"/>
            </a:xfrm>
            <a:prstGeom prst="rect">
              <a:avLst/>
            </a:prstGeom>
            <a:grpFill/>
            <a:ln w="31750">
              <a:noFill/>
              <a:prstDash val="dashDot"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而</a:t>
              </a:r>
              <a:r>
                <a:rPr lang="zh-CN" altLang="en-US" sz="28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现在</a:t>
              </a: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                                    　　</a:t>
              </a: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8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乡愁</a:t>
              </a: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／是一湾／浅浅的／</a:t>
              </a:r>
              <a:r>
                <a:rPr lang="zh-CN" altLang="en-US" sz="28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海峡</a:t>
              </a: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8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我</a:t>
              </a: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／在这头                                 　　</a:t>
              </a:r>
            </a:p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800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大陆</a:t>
              </a: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／在那头</a:t>
              </a:r>
            </a:p>
            <a:p>
              <a:pPr fontAlgn="auto">
                <a:lnSpc>
                  <a:spcPct val="150000"/>
                </a:lnSpc>
                <a:defRPr/>
              </a:pPr>
              <a:endParaRPr lang="zh-CN" altLang="en-US" sz="600" b="1" dirty="0"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2" name="Text Box 8"/>
            <p:cNvSpPr txBox="1"/>
            <p:nvPr/>
          </p:nvSpPr>
          <p:spPr>
            <a:xfrm>
              <a:off x="11606" y="6775"/>
              <a:ext cx="1334" cy="3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000" dirty="0">
                  <a:latin typeface="Times New Roman" panose="02020603050405020304" pitchFamily="18" charset="0"/>
                </a:rPr>
                <a:t>●</a:t>
              </a:r>
              <a:r>
                <a:rPr lang="zh-CN" altLang="en-US" sz="1000" dirty="0">
                  <a:latin typeface="Times New Roman" panose="02020603050405020304" pitchFamily="18" charset="0"/>
                </a:rPr>
                <a:t>　　●</a:t>
              </a:r>
            </a:p>
          </p:txBody>
        </p:sp>
        <p:sp>
          <p:nvSpPr>
            <p:cNvPr id="13" name="Text Box 8"/>
            <p:cNvSpPr txBox="1"/>
            <p:nvPr/>
          </p:nvSpPr>
          <p:spPr>
            <a:xfrm>
              <a:off x="9416" y="7803"/>
              <a:ext cx="1334" cy="3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000" dirty="0">
                  <a:latin typeface="Times New Roman" panose="02020603050405020304" pitchFamily="18" charset="0"/>
                </a:rPr>
                <a:t>●</a:t>
              </a:r>
              <a:r>
                <a:rPr lang="zh-CN" altLang="en-US" sz="1000" dirty="0">
                  <a:latin typeface="Times New Roman" panose="02020603050405020304" pitchFamily="18" charset="0"/>
                </a:rPr>
                <a:t>　　●</a:t>
              </a:r>
            </a:p>
          </p:txBody>
        </p:sp>
        <p:sp>
          <p:nvSpPr>
            <p:cNvPr id="14" name="Text Box 8"/>
            <p:cNvSpPr txBox="1"/>
            <p:nvPr/>
          </p:nvSpPr>
          <p:spPr>
            <a:xfrm>
              <a:off x="10047" y="8799"/>
              <a:ext cx="1334" cy="3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000" dirty="0">
                  <a:latin typeface="Times New Roman" panose="02020603050405020304" pitchFamily="18" charset="0"/>
                </a:rPr>
                <a:t>●</a:t>
              </a:r>
              <a:r>
                <a:rPr lang="zh-CN" altLang="en-US" sz="1000" dirty="0">
                  <a:latin typeface="Times New Roman" panose="02020603050405020304" pitchFamily="18" charset="0"/>
                </a:rPr>
                <a:t>　　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265" descr="中国教育出版网"/>
          <p:cNvSpPr txBox="1"/>
          <p:nvPr/>
        </p:nvSpPr>
        <p:spPr>
          <a:xfrm>
            <a:off x="1330325" y="4986020"/>
            <a:ext cx="68675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思乡爱国之情，渴望祖国统一。</a:t>
            </a:r>
          </a:p>
        </p:txBody>
      </p:sp>
      <p:sp>
        <p:nvSpPr>
          <p:cNvPr id="26630" name="矩形 3" descr="中国教育出版网"/>
          <p:cNvSpPr/>
          <p:nvPr/>
        </p:nvSpPr>
        <p:spPr>
          <a:xfrm>
            <a:off x="3783330" y="1196975"/>
            <a:ext cx="1576388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乡  愁</a:t>
            </a:r>
          </a:p>
        </p:txBody>
      </p:sp>
      <p:sp>
        <p:nvSpPr>
          <p:cNvPr id="7" name="矩形 6" descr="中国教育出版网"/>
          <p:cNvSpPr/>
          <p:nvPr/>
        </p:nvSpPr>
        <p:spPr>
          <a:xfrm>
            <a:off x="1835150" y="1844675"/>
            <a:ext cx="5473700" cy="2862263"/>
          </a:xfrm>
          <a:prstGeom prst="rect">
            <a:avLst/>
          </a:prstGeom>
          <a:solidFill>
            <a:schemeClr val="bg1">
              <a:alpha val="1200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小时候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邮票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母子之情</a:t>
            </a: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长大后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船票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夫妻之爱</a:t>
            </a: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后来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------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坟墓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丧母之哀</a:t>
            </a: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现在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------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海峡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恋国之思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8175" y="480695"/>
            <a:ext cx="38595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2.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体会诗的思想感情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630" grpId="0"/>
      <p:bldP spid="7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中国教育出版网"/>
          <p:cNvSpPr/>
          <p:nvPr/>
        </p:nvSpPr>
        <p:spPr>
          <a:xfrm>
            <a:off x="251460" y="671830"/>
            <a:ext cx="8640763" cy="18630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3.乡愁是一种抽象情感，作者通过哪些具体可感的事物来表 达这种欲说还休、难以言尽的情感？</a:t>
            </a:r>
          </a:p>
        </p:txBody>
      </p:sp>
      <p:sp>
        <p:nvSpPr>
          <p:cNvPr id="3" name="文本框 20482" descr="中国教育出版网"/>
          <p:cNvSpPr txBox="1"/>
          <p:nvPr/>
        </p:nvSpPr>
        <p:spPr>
          <a:xfrm>
            <a:off x="1924050" y="2765108"/>
            <a:ext cx="5295900" cy="646112"/>
          </a:xfrm>
          <a:prstGeom prst="rect">
            <a:avLst/>
          </a:prstGeom>
          <a:solidFill>
            <a:schemeClr val="bg1">
              <a:alpha val="1200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邮票、船票、坟墓、海峡</a:t>
            </a:r>
          </a:p>
        </p:txBody>
      </p:sp>
      <p:pic>
        <p:nvPicPr>
          <p:cNvPr id="13316" name="Picture 2" descr="中国教育出版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235" y="4349750"/>
            <a:ext cx="7148830" cy="210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中国教育出版网"/>
          <p:cNvSpPr/>
          <p:nvPr/>
        </p:nvSpPr>
        <p:spPr>
          <a:xfrm>
            <a:off x="736600" y="502285"/>
            <a:ext cx="4826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2.作者以什么变化组诗？</a:t>
            </a:r>
          </a:p>
        </p:txBody>
      </p:sp>
      <p:sp>
        <p:nvSpPr>
          <p:cNvPr id="3" name="文本框 20483" descr="中国教育出版网"/>
          <p:cNvSpPr txBox="1"/>
          <p:nvPr/>
        </p:nvSpPr>
        <p:spPr>
          <a:xfrm>
            <a:off x="1066165" y="1524318"/>
            <a:ext cx="72009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全诗以时间、空间的变化为线索展开</a:t>
            </a:r>
          </a:p>
        </p:txBody>
      </p:sp>
      <p:sp>
        <p:nvSpPr>
          <p:cNvPr id="4" name="矩形 3" descr="中国教育出版网"/>
          <p:cNvSpPr/>
          <p:nvPr/>
        </p:nvSpPr>
        <p:spPr>
          <a:xfrm>
            <a:off x="1209358" y="2534603"/>
            <a:ext cx="6480175" cy="554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小时候</a:t>
            </a:r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长大后</a:t>
            </a:r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后来</a:t>
            </a:r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现在</a:t>
            </a:r>
            <a:endParaRPr lang="zh-CN" altLang="en-US" sz="3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 descr="中国教育出版网"/>
          <p:cNvSpPr/>
          <p:nvPr/>
        </p:nvSpPr>
        <p:spPr>
          <a:xfrm>
            <a:off x="3397885" y="4263708"/>
            <a:ext cx="2347913" cy="523875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四个人生阶段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下箭头 5" descr="中国教育出版网"/>
          <p:cNvSpPr/>
          <p:nvPr/>
        </p:nvSpPr>
        <p:spPr>
          <a:xfrm>
            <a:off x="4558665" y="3481705"/>
            <a:ext cx="215900" cy="5048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 descr="中国教育出版网"/>
          <p:cNvSpPr/>
          <p:nvPr/>
        </p:nvSpPr>
        <p:spPr>
          <a:xfrm>
            <a:off x="1814830" y="3934460"/>
            <a:ext cx="597535" cy="1076325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 间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3" grpId="0"/>
      <p:bldP spid="4" grpId="0"/>
      <p:bldP spid="5" grpId="0" bldLvl="0" animBg="1"/>
      <p:bldP spid="6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中国教育出版网"/>
          <p:cNvSpPr/>
          <p:nvPr/>
        </p:nvSpPr>
        <p:spPr>
          <a:xfrm>
            <a:off x="1519238" y="1558925"/>
            <a:ext cx="6337300" cy="554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邮 票</a:t>
            </a:r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船 票</a:t>
            </a:r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坟 墓</a:t>
            </a:r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海 峡</a:t>
            </a:r>
            <a:endParaRPr lang="zh-CN" altLang="en-US" sz="3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 descr="中国教育出版网"/>
          <p:cNvSpPr/>
          <p:nvPr/>
        </p:nvSpPr>
        <p:spPr>
          <a:xfrm>
            <a:off x="971550" y="674688"/>
            <a:ext cx="1223963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空 间</a:t>
            </a:r>
          </a:p>
        </p:txBody>
      </p:sp>
      <p:sp>
        <p:nvSpPr>
          <p:cNvPr id="4" name="Rectangle 2" descr="中国教育出版网"/>
          <p:cNvSpPr/>
          <p:nvPr/>
        </p:nvSpPr>
        <p:spPr>
          <a:xfrm>
            <a:off x="1655763" y="2643188"/>
            <a:ext cx="936625" cy="1385887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这头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那头</a:t>
            </a:r>
          </a:p>
        </p:txBody>
      </p:sp>
      <p:sp>
        <p:nvSpPr>
          <p:cNvPr id="5" name="矩形 4" descr="中国教育出版网"/>
          <p:cNvSpPr/>
          <p:nvPr/>
        </p:nvSpPr>
        <p:spPr>
          <a:xfrm>
            <a:off x="704533" y="3043238"/>
            <a:ext cx="596900" cy="5857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我</a:t>
            </a:r>
            <a:endParaRPr lang="en-US" altLang="zh-CN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 descr="中国教育出版网"/>
          <p:cNvSpPr/>
          <p:nvPr/>
        </p:nvSpPr>
        <p:spPr>
          <a:xfrm>
            <a:off x="1655763" y="4944745"/>
            <a:ext cx="108743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母 亲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Rectangle 2" descr="中国教育出版网"/>
          <p:cNvSpPr/>
          <p:nvPr/>
        </p:nvSpPr>
        <p:spPr>
          <a:xfrm>
            <a:off x="3382963" y="2643188"/>
            <a:ext cx="936625" cy="1385887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这头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那头</a:t>
            </a:r>
          </a:p>
        </p:txBody>
      </p:sp>
      <p:sp>
        <p:nvSpPr>
          <p:cNvPr id="8" name="矩形 7" descr="中国教育出版网"/>
          <p:cNvSpPr/>
          <p:nvPr/>
        </p:nvSpPr>
        <p:spPr>
          <a:xfrm>
            <a:off x="3308350" y="4944745"/>
            <a:ext cx="108585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新 娘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Rectangle 2" descr="中国教育出版网"/>
          <p:cNvSpPr/>
          <p:nvPr/>
        </p:nvSpPr>
        <p:spPr>
          <a:xfrm>
            <a:off x="5129213" y="2643188"/>
            <a:ext cx="936625" cy="1385887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外头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里头</a:t>
            </a:r>
          </a:p>
        </p:txBody>
      </p:sp>
      <p:sp>
        <p:nvSpPr>
          <p:cNvPr id="10" name="矩形 9" descr="中国教育出版网"/>
          <p:cNvSpPr/>
          <p:nvPr/>
        </p:nvSpPr>
        <p:spPr>
          <a:xfrm>
            <a:off x="5053648" y="4944745"/>
            <a:ext cx="108743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母 亲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Rectangle 2" descr="中国教育出版网"/>
          <p:cNvSpPr/>
          <p:nvPr/>
        </p:nvSpPr>
        <p:spPr>
          <a:xfrm>
            <a:off x="6834188" y="2643188"/>
            <a:ext cx="935037" cy="1385887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这头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那头</a:t>
            </a:r>
          </a:p>
        </p:txBody>
      </p:sp>
      <p:sp>
        <p:nvSpPr>
          <p:cNvPr id="12" name="矩形 11" descr="中国教育出版网"/>
          <p:cNvSpPr/>
          <p:nvPr/>
        </p:nvSpPr>
        <p:spPr>
          <a:xfrm>
            <a:off x="6769100" y="4944745"/>
            <a:ext cx="1087438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大 陆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下箭头 12" descr="中国教育出版网"/>
          <p:cNvSpPr/>
          <p:nvPr/>
        </p:nvSpPr>
        <p:spPr>
          <a:xfrm>
            <a:off x="2016125" y="4204970"/>
            <a:ext cx="215900" cy="5048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下箭头 13" descr="中国教育出版网"/>
          <p:cNvSpPr/>
          <p:nvPr/>
        </p:nvSpPr>
        <p:spPr>
          <a:xfrm>
            <a:off x="3743325" y="4204970"/>
            <a:ext cx="215900" cy="5048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下箭头 14" descr="中国教育出版网"/>
          <p:cNvSpPr/>
          <p:nvPr/>
        </p:nvSpPr>
        <p:spPr>
          <a:xfrm>
            <a:off x="5428615" y="4265295"/>
            <a:ext cx="215900" cy="44386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下箭头 15" descr="中国教育出版网"/>
          <p:cNvSpPr/>
          <p:nvPr/>
        </p:nvSpPr>
        <p:spPr>
          <a:xfrm>
            <a:off x="7124065" y="4234815"/>
            <a:ext cx="215900" cy="47434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  <p:bldP spid="5" grpId="0"/>
      <p:bldP spid="6" grpId="0"/>
      <p:bldP spid="7" grpId="0" bldLvl="0" animBg="1"/>
      <p:bldP spid="8" grpId="0"/>
      <p:bldP spid="9" grpId="0" bldLvl="0" animBg="1"/>
      <p:bldP spid="10" grpId="0"/>
      <p:bldP spid="11" grpId="0" bldLvl="0" animBg="1"/>
      <p:bldP spid="12" grpId="0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673" descr="中国教育出版网"/>
          <p:cNvSpPr/>
          <p:nvPr/>
        </p:nvSpPr>
        <p:spPr>
          <a:xfrm>
            <a:off x="351790" y="3244850"/>
            <a:ext cx="609600" cy="1016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乡愁</a:t>
            </a:r>
          </a:p>
        </p:txBody>
      </p:sp>
      <p:sp>
        <p:nvSpPr>
          <p:cNvPr id="3" name="矩形 2" descr="中国教育出版网"/>
          <p:cNvSpPr/>
          <p:nvPr/>
        </p:nvSpPr>
        <p:spPr>
          <a:xfrm>
            <a:off x="1168400" y="836613"/>
            <a:ext cx="558165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+mn-ea"/>
                <a:cs typeface="+mn-cs"/>
              </a:rPr>
              <a:t>地点   时间  愁绪    情怀</a:t>
            </a:r>
          </a:p>
        </p:txBody>
      </p:sp>
      <p:sp>
        <p:nvSpPr>
          <p:cNvPr id="4" name="矩形 3" descr="中国教育出版网"/>
          <p:cNvSpPr/>
          <p:nvPr/>
        </p:nvSpPr>
        <p:spPr>
          <a:xfrm>
            <a:off x="1313180" y="2843530"/>
            <a:ext cx="637540" cy="101473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大陆</a:t>
            </a:r>
          </a:p>
        </p:txBody>
      </p:sp>
      <p:sp>
        <p:nvSpPr>
          <p:cNvPr id="5" name="矩形 4" descr="中国教育出版网"/>
          <p:cNvSpPr/>
          <p:nvPr/>
        </p:nvSpPr>
        <p:spPr>
          <a:xfrm>
            <a:off x="2498725" y="1958975"/>
            <a:ext cx="1425575" cy="55308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小时侯</a:t>
            </a:r>
          </a:p>
        </p:txBody>
      </p:sp>
      <p:sp>
        <p:nvSpPr>
          <p:cNvPr id="6" name="矩形 5" descr="中国教育出版网"/>
          <p:cNvSpPr/>
          <p:nvPr/>
        </p:nvSpPr>
        <p:spPr>
          <a:xfrm>
            <a:off x="4021455" y="1962150"/>
            <a:ext cx="1101725" cy="55403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邮票</a:t>
            </a:r>
          </a:p>
        </p:txBody>
      </p:sp>
      <p:sp>
        <p:nvSpPr>
          <p:cNvPr id="7" name="矩形 6" descr="中国教育出版网"/>
          <p:cNvSpPr/>
          <p:nvPr/>
        </p:nvSpPr>
        <p:spPr>
          <a:xfrm>
            <a:off x="5292725" y="1958975"/>
            <a:ext cx="1101725" cy="55403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恋母</a:t>
            </a:r>
          </a:p>
        </p:txBody>
      </p:sp>
      <p:sp>
        <p:nvSpPr>
          <p:cNvPr id="8" name="矩形 7" descr="中国教育出版网"/>
          <p:cNvSpPr/>
          <p:nvPr/>
        </p:nvSpPr>
        <p:spPr>
          <a:xfrm>
            <a:off x="2498725" y="2987675"/>
            <a:ext cx="1425575" cy="55308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长大后</a:t>
            </a:r>
          </a:p>
        </p:txBody>
      </p:sp>
      <p:sp>
        <p:nvSpPr>
          <p:cNvPr id="9" name="矩形 8" descr="中国教育出版网"/>
          <p:cNvSpPr/>
          <p:nvPr/>
        </p:nvSpPr>
        <p:spPr>
          <a:xfrm>
            <a:off x="4020820" y="2987675"/>
            <a:ext cx="1101725" cy="55403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船票</a:t>
            </a:r>
          </a:p>
        </p:txBody>
      </p:sp>
      <p:sp>
        <p:nvSpPr>
          <p:cNvPr id="10" name="矩形 9" descr="中国教育出版网"/>
          <p:cNvSpPr/>
          <p:nvPr/>
        </p:nvSpPr>
        <p:spPr>
          <a:xfrm>
            <a:off x="5292725" y="2987675"/>
            <a:ext cx="1101725" cy="55403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念妻</a:t>
            </a:r>
          </a:p>
        </p:txBody>
      </p:sp>
      <p:sp>
        <p:nvSpPr>
          <p:cNvPr id="11" name="矩形 10" descr="中国教育出版网"/>
          <p:cNvSpPr/>
          <p:nvPr/>
        </p:nvSpPr>
        <p:spPr>
          <a:xfrm>
            <a:off x="2660650" y="4016375"/>
            <a:ext cx="1101725" cy="55403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后来</a:t>
            </a:r>
          </a:p>
        </p:txBody>
      </p:sp>
      <p:sp>
        <p:nvSpPr>
          <p:cNvPr id="12" name="矩形 11" descr="中国教育出版网"/>
          <p:cNvSpPr/>
          <p:nvPr/>
        </p:nvSpPr>
        <p:spPr>
          <a:xfrm>
            <a:off x="4020820" y="4016375"/>
            <a:ext cx="1101725" cy="55403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坟墓</a:t>
            </a:r>
          </a:p>
        </p:txBody>
      </p:sp>
      <p:sp>
        <p:nvSpPr>
          <p:cNvPr id="13" name="矩形 12" descr="中国教育出版网"/>
          <p:cNvSpPr/>
          <p:nvPr/>
        </p:nvSpPr>
        <p:spPr>
          <a:xfrm>
            <a:off x="5292725" y="4016375"/>
            <a:ext cx="1101725" cy="55403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哭娘</a:t>
            </a:r>
          </a:p>
        </p:txBody>
      </p:sp>
      <p:sp>
        <p:nvSpPr>
          <p:cNvPr id="14" name="矩形 13" descr="中国教育出版网"/>
          <p:cNvSpPr/>
          <p:nvPr/>
        </p:nvSpPr>
        <p:spPr>
          <a:xfrm>
            <a:off x="1313180" y="4942205"/>
            <a:ext cx="1040765" cy="55308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台湾</a:t>
            </a:r>
          </a:p>
        </p:txBody>
      </p:sp>
      <p:sp>
        <p:nvSpPr>
          <p:cNvPr id="15" name="矩形 14" descr="中国教育出版网"/>
          <p:cNvSpPr/>
          <p:nvPr/>
        </p:nvSpPr>
        <p:spPr>
          <a:xfrm>
            <a:off x="2660650" y="4942205"/>
            <a:ext cx="1102360" cy="55308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现在</a:t>
            </a:r>
          </a:p>
        </p:txBody>
      </p:sp>
      <p:sp>
        <p:nvSpPr>
          <p:cNvPr id="16" name="矩形 15" descr="中国教育出版网"/>
          <p:cNvSpPr/>
          <p:nvPr/>
        </p:nvSpPr>
        <p:spPr>
          <a:xfrm>
            <a:off x="4021455" y="4941888"/>
            <a:ext cx="1101725" cy="55403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海峡</a:t>
            </a:r>
          </a:p>
        </p:txBody>
      </p:sp>
      <p:sp>
        <p:nvSpPr>
          <p:cNvPr id="17" name="矩形 16" descr="中国教育出版网"/>
          <p:cNvSpPr/>
          <p:nvPr/>
        </p:nvSpPr>
        <p:spPr>
          <a:xfrm>
            <a:off x="5292725" y="4942205"/>
            <a:ext cx="1392555" cy="55308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盼统一</a:t>
            </a:r>
          </a:p>
        </p:txBody>
      </p:sp>
      <p:sp>
        <p:nvSpPr>
          <p:cNvPr id="18" name="矩形 17" descr="中国教育出版网"/>
          <p:cNvSpPr/>
          <p:nvPr/>
        </p:nvSpPr>
        <p:spPr>
          <a:xfrm>
            <a:off x="7051675" y="3141663"/>
            <a:ext cx="1836738" cy="124618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时空交织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感情物化</a:t>
            </a:r>
          </a:p>
        </p:txBody>
      </p:sp>
      <p:sp>
        <p:nvSpPr>
          <p:cNvPr id="19" name="左大括号 18" descr="中国教育出版网"/>
          <p:cNvSpPr/>
          <p:nvPr/>
        </p:nvSpPr>
        <p:spPr>
          <a:xfrm>
            <a:off x="1022350" y="1989138"/>
            <a:ext cx="381000" cy="3581400"/>
          </a:xfrm>
          <a:prstGeom prst="leftBrace">
            <a:avLst>
              <a:gd name="adj1" fmla="val 7162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+mn-ea"/>
              <a:cs typeface="+mn-cs"/>
            </a:endParaRPr>
          </a:p>
        </p:txBody>
      </p:sp>
      <p:sp>
        <p:nvSpPr>
          <p:cNvPr id="20" name="左大括号 19" descr="中国教育出版网"/>
          <p:cNvSpPr/>
          <p:nvPr/>
        </p:nvSpPr>
        <p:spPr>
          <a:xfrm>
            <a:off x="2117725" y="2187575"/>
            <a:ext cx="304800" cy="2286000"/>
          </a:xfrm>
          <a:prstGeom prst="leftBrace">
            <a:avLst>
              <a:gd name="adj1" fmla="val 62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+mn-ea"/>
              <a:cs typeface="+mn-cs"/>
            </a:endParaRPr>
          </a:p>
        </p:txBody>
      </p:sp>
      <p:sp>
        <p:nvSpPr>
          <p:cNvPr id="21" name="右大括号 20" descr="中国教育出版网"/>
          <p:cNvSpPr/>
          <p:nvPr/>
        </p:nvSpPr>
        <p:spPr>
          <a:xfrm>
            <a:off x="6685280" y="1961833"/>
            <a:ext cx="228600" cy="3581400"/>
          </a:xfrm>
          <a:prstGeom prst="rightBrace">
            <a:avLst>
              <a:gd name="adj1" fmla="val 130483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矩形 7"/>
          <p:cNvSpPr>
            <a:spLocks noChangeArrowheads="1"/>
          </p:cNvSpPr>
          <p:nvPr/>
        </p:nvSpPr>
        <p:spPr bwMode="auto">
          <a:xfrm>
            <a:off x="549275" y="1147445"/>
            <a:ext cx="775589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sz="2800" b="1" dirty="0" smtClean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800" b="1" dirty="0" smtClean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会诗歌中“母亲”“新娘”这两个意象，想一想，他们仅指诗人的母亲和新娘吗？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9" t="-133" r="2526" b="3012"/>
          <a:stretch>
            <a:fillRect/>
          </a:stretch>
        </p:blipFill>
        <p:spPr>
          <a:xfrm>
            <a:off x="183515" y="3238500"/>
            <a:ext cx="3472815" cy="311467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6725" y="402821"/>
            <a:ext cx="2346325" cy="702313"/>
            <a:chOff x="1325" y="701"/>
            <a:chExt cx="3695" cy="1106"/>
          </a:xfrm>
        </p:grpSpPr>
        <p:sp>
          <p:nvSpPr>
            <p:cNvPr id="6" name="文本框 3"/>
            <p:cNvSpPr txBox="1"/>
            <p:nvPr/>
          </p:nvSpPr>
          <p:spPr>
            <a:xfrm>
              <a:off x="1325" y="795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课文解析</a:t>
              </a:r>
            </a:p>
          </p:txBody>
        </p:sp>
        <p:pic>
          <p:nvPicPr>
            <p:cNvPr id="13" name="图片 12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5" y="701"/>
              <a:ext cx="3695" cy="110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533" y="79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课文解析</a:t>
              </a:r>
            </a:p>
          </p:txBody>
        </p:sp>
      </p:grpSp>
      <p:sp>
        <p:nvSpPr>
          <p:cNvPr id="4" name="矩形 26"/>
          <p:cNvSpPr>
            <a:spLocks noChangeArrowheads="1"/>
          </p:cNvSpPr>
          <p:nvPr/>
        </p:nvSpPr>
        <p:spPr bwMode="auto">
          <a:xfrm>
            <a:off x="3176905" y="2816225"/>
            <a:ext cx="5600065" cy="286131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不是。诗人在诗歌中抒发的这种植思乡情结，不只是诗人一个人才有的，是千千万万台湾人民共同的心声。 对“母亲”“新娘”的思念绝不只是诗人一个，而千千万万的台湾人民。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2" name="文本框 4"/>
          <p:cNvSpPr txBox="1">
            <a:spLocks noChangeArrowheads="1"/>
          </p:cNvSpPr>
          <p:nvPr/>
        </p:nvSpPr>
        <p:spPr bwMode="auto">
          <a:xfrm>
            <a:off x="469900" y="270510"/>
            <a:ext cx="8052435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这四种对象前表修饰、限制的形容词和数量词有什么共同突出了这四样东西的什么特征?在诗中有什么表达效果?</a:t>
            </a: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3733165" y="2376805"/>
            <a:ext cx="5051425" cy="3969385"/>
          </a:xfrm>
          <a:prstGeom prst="rect">
            <a:avLst/>
          </a:prstGeom>
          <a:solidFill>
            <a:schemeClr val="bg1">
              <a:alpha val="38000"/>
            </a:schemeClr>
          </a:solidFill>
          <a:ln w="28575" cmpd="thickThin">
            <a:noFill/>
            <a:prstDash val="lgDashDot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一枚”“一张”“一方”“一湾”四个数量词和“小小的”“窄窄的”“矮矮的”“浅浅的”四个形容词都以一种看似轻描淡写的方式，把乡愁浓缩于四个面积小程度轻的对象之上，恰恰反衬出诗人内心深处浓烈的思乡情感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9900" y="2376805"/>
            <a:ext cx="2458085" cy="1568450"/>
            <a:chOff x="1190" y="4573"/>
            <a:chExt cx="3871" cy="2470"/>
          </a:xfrm>
          <a:solidFill>
            <a:schemeClr val="bg1">
              <a:alpha val="38000"/>
            </a:schemeClr>
          </a:solidFill>
        </p:grpSpPr>
        <p:sp>
          <p:nvSpPr>
            <p:cNvPr id="4" name="矩形 3" descr="中国教育出版网"/>
            <p:cNvSpPr/>
            <p:nvPr/>
          </p:nvSpPr>
          <p:spPr>
            <a:xfrm>
              <a:off x="1190" y="4573"/>
              <a:ext cx="1382" cy="2470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n-US" sz="2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一枚</a:t>
              </a:r>
              <a:endPara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en-US" sz="2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一张</a:t>
              </a:r>
              <a:endPara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en-US" sz="2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一方</a:t>
              </a:r>
              <a:endPara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en-US" sz="2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一湾</a:t>
              </a:r>
            </a:p>
          </p:txBody>
        </p:sp>
        <p:sp>
          <p:nvSpPr>
            <p:cNvPr id="8" name="右大括号 7" descr="中国教育出版网"/>
            <p:cNvSpPr/>
            <p:nvPr/>
          </p:nvSpPr>
          <p:spPr>
            <a:xfrm>
              <a:off x="2684" y="4630"/>
              <a:ext cx="453" cy="2356"/>
            </a:xfrm>
            <a:prstGeom prst="rightBrace">
              <a:avLst>
                <a:gd name="adj1" fmla="val 46604"/>
                <a:gd name="adj2" fmla="val 50000"/>
              </a:avLst>
            </a:prstGeom>
            <a:noFill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 descr="中国教育出版网"/>
            <p:cNvSpPr/>
            <p:nvPr/>
          </p:nvSpPr>
          <p:spPr>
            <a:xfrm>
              <a:off x="3492" y="5252"/>
              <a:ext cx="1569" cy="111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en-US" sz="2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四个</a:t>
              </a:r>
            </a:p>
            <a:p>
              <a:r>
                <a:rPr lang="en-US" altLang="en-US" sz="2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数量词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9900" y="4529138"/>
            <a:ext cx="2841625" cy="1568450"/>
            <a:chOff x="7485" y="4458"/>
            <a:chExt cx="4475" cy="2470"/>
          </a:xfrm>
          <a:solidFill>
            <a:schemeClr val="bg1">
              <a:alpha val="38000"/>
            </a:schemeClr>
          </a:solidFill>
        </p:grpSpPr>
        <p:sp>
          <p:nvSpPr>
            <p:cNvPr id="10" name="矩形 9" descr="中国教育出版网"/>
            <p:cNvSpPr/>
            <p:nvPr/>
          </p:nvSpPr>
          <p:spPr>
            <a:xfrm>
              <a:off x="7485" y="4458"/>
              <a:ext cx="1494" cy="2470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n-US" sz="2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小小的</a:t>
              </a:r>
              <a:endPara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en-US" sz="2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窄窄的</a:t>
              </a:r>
              <a:endPara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en-US" sz="2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矮矮的</a:t>
              </a:r>
              <a:endPara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en-US" sz="2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浅浅的</a:t>
              </a:r>
            </a:p>
          </p:txBody>
        </p:sp>
        <p:sp>
          <p:nvSpPr>
            <p:cNvPr id="11" name="右大括号 10" descr="中国教育出版网"/>
            <p:cNvSpPr/>
            <p:nvPr/>
          </p:nvSpPr>
          <p:spPr>
            <a:xfrm>
              <a:off x="9072" y="4533"/>
              <a:ext cx="453" cy="2320"/>
            </a:xfrm>
            <a:prstGeom prst="rightBrace">
              <a:avLst>
                <a:gd name="adj1" fmla="val 46604"/>
                <a:gd name="adj2" fmla="val 50000"/>
              </a:avLst>
            </a:prstGeom>
            <a:noFill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12" descr="中国教育出版网"/>
            <p:cNvSpPr/>
            <p:nvPr/>
          </p:nvSpPr>
          <p:spPr>
            <a:xfrm>
              <a:off x="9662" y="5031"/>
              <a:ext cx="2298" cy="111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en-US" sz="2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四个形容词</a:t>
              </a:r>
              <a:endPara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en-US" altLang="en-US" sz="2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（叠词）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descr="中国教育出版网"/>
          <p:cNvSpPr/>
          <p:nvPr/>
        </p:nvSpPr>
        <p:spPr>
          <a:xfrm>
            <a:off x="715010" y="609600"/>
            <a:ext cx="796798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.乡愁是凝重、浓烈的，诗中为何却说“小小的邮票”，“窄窄的船票”，“矮矮的坟墓”，“浅浅的海峡”？ </a:t>
            </a:r>
          </a:p>
        </p:txBody>
      </p:sp>
      <p:sp>
        <p:nvSpPr>
          <p:cNvPr id="3" name="矩形 2" descr="中国教育出版网"/>
          <p:cNvSpPr/>
          <p:nvPr/>
        </p:nvSpPr>
        <p:spPr>
          <a:xfrm>
            <a:off x="1332865" y="2957195"/>
            <a:ext cx="6731635" cy="2168525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把乡愁浓缩于四个程度轻的对象上，恰恰反衬出诗人内心深处浓烈的思乡之情</a:t>
            </a: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en-US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以小见大。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4005" y="1380490"/>
            <a:ext cx="5513705" cy="5015865"/>
          </a:xfrm>
          <a:prstGeom prst="rect">
            <a:avLst/>
          </a:prstGeom>
          <a:solidFill>
            <a:srgbClr val="F9F9F9">
              <a:alpha val="45000"/>
            </a:srgbClr>
          </a:solidFill>
          <a:ln w="28575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“举头望明月，低头思故乡”。乡愁，是一种“剪不段，理还乱”的离愁，是一种对家乡最深切的思念，是一个羁旅他乡的游子的一颗火热的心！台湾诗人余光中，他的“乡愁”中有着一种不一样的离情，今天，我们来学习一下他的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乡愁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一诗，体会一下诗人心中的离情吧！</a:t>
            </a:r>
          </a:p>
        </p:txBody>
      </p:sp>
      <p:pic>
        <p:nvPicPr>
          <p:cNvPr id="14344" name="Picture 10" descr="C:\Users\Administrator\AppData\Roaming\Tencent\Users\445688949\QQ\WinTemp\RichOle\7C(GNRRF2QG9~3VH1C{L%~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10790"/>
            <a:ext cx="2837815" cy="226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86715" y="353060"/>
            <a:ext cx="2345690" cy="702310"/>
            <a:chOff x="223" y="1226"/>
            <a:chExt cx="3694" cy="1106"/>
          </a:xfrm>
        </p:grpSpPr>
        <p:sp>
          <p:nvSpPr>
            <p:cNvPr id="22" name="文本框 3"/>
            <p:cNvSpPr txBox="1"/>
            <p:nvPr/>
          </p:nvSpPr>
          <p:spPr>
            <a:xfrm>
              <a:off x="536" y="1320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课前导入</a:t>
              </a:r>
            </a:p>
          </p:txBody>
        </p:sp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" y="1226"/>
              <a:ext cx="3695" cy="1106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523" y="1320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课前导入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5" name="矩形 5"/>
          <p:cNvSpPr>
            <a:spLocks noChangeArrowheads="1"/>
          </p:cNvSpPr>
          <p:nvPr/>
        </p:nvSpPr>
        <p:spPr bwMode="auto">
          <a:xfrm>
            <a:off x="474345" y="736600"/>
            <a:ext cx="806513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、诗人为什么把乡愁比作“一湾浅浅的海峡”？这其中包含了诗人的什么情感？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81899" y="2912859"/>
            <a:ext cx="6780571" cy="3415030"/>
          </a:xfrm>
          <a:prstGeom prst="rect">
            <a:avLst/>
          </a:prstGeom>
          <a:solidFill>
            <a:schemeClr val="bg1">
              <a:alpha val="38000"/>
            </a:schemeClr>
          </a:solidFill>
          <a:ln w="31750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是因为一湾海峡阻隔了两岸人民之间的友好往来，两岸人民只能融海相望，互相思念。这一节诗不仅点明了“乡愁”的根源，也把“乡愁”的范围扩大到了“国家愁”“民族愁”，是对全诗主题的升华，让诗人的情感由对亲人的思念上升到对祖国统一的强烈愿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矩形 5"/>
          <p:cNvSpPr>
            <a:spLocks noChangeArrowheads="1"/>
          </p:cNvSpPr>
          <p:nvPr/>
        </p:nvSpPr>
        <p:spPr bwMode="auto">
          <a:xfrm>
            <a:off x="474345" y="568960"/>
            <a:ext cx="815467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00945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.作者是怎样一步步加深自己的思乡之情的？</a:t>
            </a:r>
          </a:p>
        </p:txBody>
      </p:sp>
      <p:sp>
        <p:nvSpPr>
          <p:cNvPr id="2" name="矩形 24"/>
          <p:cNvSpPr>
            <a:spLocks noChangeArrowheads="1"/>
          </p:cNvSpPr>
          <p:nvPr/>
        </p:nvSpPr>
        <p:spPr bwMode="auto">
          <a:xfrm>
            <a:off x="474345" y="2308860"/>
            <a:ext cx="8554085" cy="392811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少年时期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，诗人少小离家，与母亲书信往来，乡愁寄托在小小的邮票上。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青年时候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，为生活而奔波，与爱人聚聚离离，船票成了寄托乡愁的媒介。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中年时候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方矮矮的坟墓，将“我”与母亲永远分开了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!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老年时候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，一湾浅浅的海峡将“我”与祖国大陆隔开。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个人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en-US" sz="2400" b="1" u="sng" dirty="0">
                <a:latin typeface="宋体" panose="02010600030101010101" pitchFamily="2" charset="-122"/>
                <a:cs typeface="宋体" panose="02010600030101010101" pitchFamily="2" charset="-122"/>
              </a:rPr>
              <a:t>故乡之思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上升到了代表一群人的</a:t>
            </a:r>
            <a:r>
              <a:rPr lang="zh-CN" altLang="en-US" sz="2400" b="1" u="sng" dirty="0">
                <a:latin typeface="宋体" panose="02010600030101010101" pitchFamily="2" charset="-122"/>
                <a:cs typeface="宋体" panose="02010600030101010101" pitchFamily="2" charset="-122"/>
              </a:rPr>
              <a:t>家国之思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。全诗在此戛然而止，留下长长的余味。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矩形 5"/>
          <p:cNvSpPr>
            <a:spLocks noChangeArrowheads="1"/>
          </p:cNvSpPr>
          <p:nvPr/>
        </p:nvSpPr>
        <p:spPr bwMode="auto">
          <a:xfrm>
            <a:off x="631825" y="682625"/>
            <a:ext cx="787971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、你能体会出诗人的“乡愁”中更深的意蕴吗？</a:t>
            </a:r>
          </a:p>
        </p:txBody>
      </p:sp>
      <p:pic>
        <p:nvPicPr>
          <p:cNvPr id="20487" name="Picture 4" descr="http://p2.so.qhimgs1.com/bdr/_240_/t01718de2f2e0aea8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27977" y="2823528"/>
            <a:ext cx="266819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3"/>
          <p:cNvSpPr>
            <a:spLocks noChangeArrowheads="1"/>
          </p:cNvSpPr>
          <p:nvPr/>
        </p:nvSpPr>
        <p:spPr bwMode="auto">
          <a:xfrm>
            <a:off x="869315" y="2680335"/>
            <a:ext cx="4674870" cy="286131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   诗人的“乡愁”中更深的是一个台湾同胞对大陆的思念，是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对台湾回归的一种期盼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。这不只是诗人一个人的心声，也是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整个中华民族的心声。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11265" descr="中国教育出版网"/>
          <p:cNvSpPr txBox="1"/>
          <p:nvPr/>
        </p:nvSpPr>
        <p:spPr>
          <a:xfrm>
            <a:off x="250825" y="1277938"/>
            <a:ext cx="8632825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《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乡愁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》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这首诗的结构美和音乐美体现在哪里呢？</a:t>
            </a:r>
          </a:p>
        </p:txBody>
      </p:sp>
      <p:sp>
        <p:nvSpPr>
          <p:cNvPr id="9" name="文本框 23553" descr="中国教育出版网"/>
          <p:cNvSpPr txBox="1"/>
          <p:nvPr/>
        </p:nvSpPr>
        <p:spPr>
          <a:xfrm>
            <a:off x="260350" y="2330450"/>
            <a:ext cx="8640763" cy="1693863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（1）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结构上寓变化于统一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，节与节，句与句均衡对称，但整齐中又有参差，长句与短句互相变化错落，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体现自由诗的特点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0" name="文本框 23555" descr="中国教育出版网"/>
          <p:cNvSpPr txBox="1"/>
          <p:nvPr/>
        </p:nvSpPr>
        <p:spPr>
          <a:xfrm>
            <a:off x="246063" y="4122738"/>
            <a:ext cx="8647112" cy="1770062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（2）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同一位置上的词的重复与叠词的运用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，在音乐上造成一种回环往复 ，一唱三叹的旋律，给全诗营造一种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低回怅惘的基调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60350" y="299085"/>
            <a:ext cx="2345690" cy="702310"/>
            <a:chOff x="759" y="794"/>
            <a:chExt cx="3694" cy="1106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" y="794"/>
              <a:ext cx="3695" cy="1106"/>
            </a:xfrm>
            <a:prstGeom prst="rect">
              <a:avLst/>
            </a:prstGeom>
          </p:spPr>
        </p:pic>
        <p:sp>
          <p:nvSpPr>
            <p:cNvPr id="2" name="文本框 3"/>
            <p:cNvSpPr txBox="1"/>
            <p:nvPr/>
          </p:nvSpPr>
          <p:spPr>
            <a:xfrm>
              <a:off x="946" y="887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感知文章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9" grpId="0" bldLvl="0" animBg="1"/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C:\Users\Administrator\Documents\小插图\文本框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202055"/>
            <a:ext cx="7162165" cy="537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0" name="矩形 5"/>
          <p:cNvSpPr>
            <a:spLocks noChangeArrowheads="1"/>
          </p:cNvSpPr>
          <p:nvPr/>
        </p:nvSpPr>
        <p:spPr bwMode="auto">
          <a:xfrm>
            <a:off x="1403350" y="2426335"/>
            <a:ext cx="633603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这首诗选择了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邮票、船票、坟墓和海峡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四个具有象征意义的意象，借助时空的变化来表达对往昔岁月的追忆，同时也表达出诗人一生之中那缕缕不断、绵绵悠长的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思乡情结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。这不仅是诗人一个人的情感体现，也是整个台湾人民渴望与亲人团聚，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渴望祖国早日统一以结束分离之苦的强烈愿望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13055" y="187960"/>
            <a:ext cx="2345690" cy="775970"/>
            <a:chOff x="507" y="309"/>
            <a:chExt cx="3694" cy="1222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" y="309"/>
              <a:ext cx="3695" cy="122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83" y="46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30200" y="364490"/>
            <a:ext cx="2260600" cy="836930"/>
            <a:chOff x="520" y="574"/>
            <a:chExt cx="3560" cy="1318"/>
          </a:xfrm>
        </p:grpSpPr>
        <p:pic>
          <p:nvPicPr>
            <p:cNvPr id="11" name="图片 10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" y="574"/>
              <a:ext cx="3561" cy="1319"/>
            </a:xfrm>
            <a:prstGeom prst="rect">
              <a:avLst/>
            </a:prstGeom>
          </p:spPr>
        </p:pic>
        <p:sp>
          <p:nvSpPr>
            <p:cNvPr id="12" name="文本框 3"/>
            <p:cNvSpPr txBox="1"/>
            <p:nvPr/>
          </p:nvSpPr>
          <p:spPr>
            <a:xfrm>
              <a:off x="739" y="77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6725" y="2075180"/>
            <a:ext cx="7835900" cy="4042410"/>
            <a:chOff x="735" y="3268"/>
            <a:chExt cx="12340" cy="6366"/>
          </a:xfrm>
        </p:grpSpPr>
        <p:grpSp>
          <p:nvGrpSpPr>
            <p:cNvPr id="9" name="组合 8"/>
            <p:cNvGrpSpPr/>
            <p:nvPr/>
          </p:nvGrpSpPr>
          <p:grpSpPr>
            <a:xfrm>
              <a:off x="735" y="3268"/>
              <a:ext cx="12340" cy="6366"/>
              <a:chOff x="735" y="4435"/>
              <a:chExt cx="12340" cy="6366"/>
            </a:xfrm>
          </p:grpSpPr>
          <p:sp>
            <p:nvSpPr>
              <p:cNvPr id="21506" name="文本框 19"/>
              <p:cNvSpPr txBox="1">
                <a:spLocks noChangeArrowheads="1"/>
              </p:cNvSpPr>
              <p:nvPr/>
            </p:nvSpPr>
            <p:spPr bwMode="auto">
              <a:xfrm>
                <a:off x="11449" y="10365"/>
                <a:ext cx="291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zh-CN" altLang="en-US" sz="1200">
                  <a:solidFill>
                    <a:srgbClr val="8CC5B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229" y="4435"/>
                <a:ext cx="1534" cy="137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小时候</a:t>
                </a:r>
              </a:p>
            </p:txBody>
          </p:sp>
          <p:sp>
            <p:nvSpPr>
              <p:cNvPr id="19" name="流程图: 决策 18"/>
              <p:cNvSpPr/>
              <p:nvPr/>
            </p:nvSpPr>
            <p:spPr>
              <a:xfrm>
                <a:off x="6051" y="4498"/>
                <a:ext cx="2625" cy="997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2400" b="1" dirty="0">
                    <a:solidFill>
                      <a:srgbClr val="FF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邮票</a:t>
                </a: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334" y="5970"/>
                <a:ext cx="1532" cy="137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长大后</a:t>
                </a:r>
              </a:p>
            </p:txBody>
          </p:sp>
          <p:sp>
            <p:nvSpPr>
              <p:cNvPr id="23" name="流程图: 决策 22"/>
              <p:cNvSpPr/>
              <p:nvPr/>
            </p:nvSpPr>
            <p:spPr>
              <a:xfrm>
                <a:off x="6139" y="6008"/>
                <a:ext cx="2625" cy="997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2400" b="1" dirty="0">
                    <a:solidFill>
                      <a:srgbClr val="FF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船票</a:t>
                </a: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368" y="7548"/>
                <a:ext cx="1534" cy="137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后来</a:t>
                </a:r>
              </a:p>
            </p:txBody>
          </p:sp>
          <p:sp>
            <p:nvSpPr>
              <p:cNvPr id="30" name="流程图: 决策 29"/>
              <p:cNvSpPr/>
              <p:nvPr/>
            </p:nvSpPr>
            <p:spPr>
              <a:xfrm>
                <a:off x="6189" y="7518"/>
                <a:ext cx="2625" cy="997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2400" b="1" dirty="0">
                    <a:solidFill>
                      <a:srgbClr val="FF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坟墓</a:t>
                </a: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318" y="8988"/>
                <a:ext cx="1532" cy="137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现在</a:t>
                </a:r>
              </a:p>
            </p:txBody>
          </p:sp>
          <p:sp>
            <p:nvSpPr>
              <p:cNvPr id="33" name="流程图: 决策 32"/>
              <p:cNvSpPr/>
              <p:nvPr/>
            </p:nvSpPr>
            <p:spPr>
              <a:xfrm>
                <a:off x="6208" y="9028"/>
                <a:ext cx="2625" cy="997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2400" b="1" dirty="0">
                    <a:solidFill>
                      <a:srgbClr val="FF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海峡</a:t>
                </a:r>
              </a:p>
            </p:txBody>
          </p:sp>
          <p:sp>
            <p:nvSpPr>
              <p:cNvPr id="34" name="右大括号 33"/>
              <p:cNvSpPr/>
              <p:nvPr/>
            </p:nvSpPr>
            <p:spPr>
              <a:xfrm>
                <a:off x="9233" y="4855"/>
                <a:ext cx="349" cy="4690"/>
              </a:xfrm>
              <a:prstGeom prst="rightBrac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10190" y="4436"/>
                <a:ext cx="2885" cy="5929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对家乡的思念充塞着诗人的整个生命历程</a:t>
                </a:r>
              </a:p>
            </p:txBody>
          </p:sp>
          <p:sp>
            <p:nvSpPr>
              <p:cNvPr id="6" name="圆角矩形 5"/>
              <p:cNvSpPr/>
              <p:nvPr/>
            </p:nvSpPr>
            <p:spPr>
              <a:xfrm rot="5400000">
                <a:off x="-368" y="6089"/>
                <a:ext cx="3041" cy="835"/>
              </a:xfrm>
              <a:prstGeom prst="roundRect">
                <a:avLst/>
              </a:prstGeom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735" y="5421"/>
                <a:ext cx="869" cy="2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时间顺序</a:t>
                </a: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6800" y="5100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" name="右箭头 2"/>
            <p:cNvSpPr/>
            <p:nvPr/>
          </p:nvSpPr>
          <p:spPr>
            <a:xfrm>
              <a:off x="4453" y="3666"/>
              <a:ext cx="1181" cy="576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右箭头 3"/>
            <p:cNvSpPr/>
            <p:nvPr/>
          </p:nvSpPr>
          <p:spPr>
            <a:xfrm>
              <a:off x="4453" y="5112"/>
              <a:ext cx="1181" cy="576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右箭头 4"/>
            <p:cNvSpPr/>
            <p:nvPr/>
          </p:nvSpPr>
          <p:spPr>
            <a:xfrm>
              <a:off x="4453" y="6723"/>
              <a:ext cx="1181" cy="576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右箭头 7"/>
            <p:cNvSpPr/>
            <p:nvPr/>
          </p:nvSpPr>
          <p:spPr>
            <a:xfrm>
              <a:off x="4453" y="8218"/>
              <a:ext cx="1181" cy="576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2" name="矩形 5"/>
          <p:cNvSpPr>
            <a:spLocks noChangeArrowheads="1"/>
          </p:cNvSpPr>
          <p:nvPr/>
        </p:nvSpPr>
        <p:spPr bwMode="auto">
          <a:xfrm>
            <a:off x="1057275" y="1335088"/>
            <a:ext cx="744855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读席慕容的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乡愁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一诗，与余光中的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乡愁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作一比较，看看两首诗有哪些相同的地方，又有哪些不同的地方。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4490" y="494030"/>
            <a:ext cx="2346325" cy="861060"/>
            <a:chOff x="574" y="778"/>
            <a:chExt cx="3695" cy="1356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" y="778"/>
              <a:ext cx="3695" cy="1356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833" y="997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拓展提升</a:t>
              </a:r>
            </a:p>
          </p:txBody>
        </p:sp>
      </p:grpSp>
      <p:sp>
        <p:nvSpPr>
          <p:cNvPr id="2" name="矩形 15"/>
          <p:cNvSpPr>
            <a:spLocks noChangeArrowheads="1"/>
          </p:cNvSpPr>
          <p:nvPr/>
        </p:nvSpPr>
        <p:spPr bwMode="auto">
          <a:xfrm>
            <a:off x="992742" y="3002280"/>
            <a:ext cx="3994547" cy="2399665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乡愁</a:t>
            </a: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  席慕容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故乡的歌 是一支清远的笛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总在有月亮的晚上 响起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故乡的面貌 却是一种模糊的怅望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87290" y="4295140"/>
            <a:ext cx="3863975" cy="193802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仿佛雾里的 挥手别离 </a:t>
            </a:r>
            <a:endParaRPr lang="zh-CN" altLang="en-US" sz="20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离别后 </a:t>
            </a:r>
            <a:endParaRPr lang="zh-CN" altLang="en-US" sz="20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乡愁是一棵没有年轮的树 </a:t>
            </a:r>
            <a:endParaRPr lang="zh-CN" altLang="en-US" sz="20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永不老去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" grpId="0" bldLvl="0" animBg="1"/>
      <p:bldP spid="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735455" y="1986280"/>
            <a:ext cx="59385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0" name="Picture 4" descr="余光中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305" y="2132965"/>
            <a:ext cx="1876425" cy="28555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297815" y="360045"/>
            <a:ext cx="2345690" cy="632460"/>
            <a:chOff x="677" y="701"/>
            <a:chExt cx="3694" cy="996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551430" y="1587500"/>
            <a:ext cx="6417310" cy="4521835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ClrTx/>
              <a:buSzTx/>
              <a:buFontTx/>
            </a:pPr>
            <a:r>
              <a:rPr lang="en-US" altLang="zh-CN" sz="2400" b="1" dirty="0">
                <a:latin typeface="+mn-ea"/>
                <a:cs typeface="+mn-ea"/>
                <a:sym typeface="+mn-ea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ea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【余光中】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1928年生于南京，祖籍福建永春，现居台湾。中国当代著名诗人、散文家、诗歌评论家。创作不少的怀乡诗，故被誉为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“乡愁诗人”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。1948 年发表第一首诗作，次年随国民党军队赴台。</a:t>
            </a:r>
          </a:p>
          <a:p>
            <a:pPr algn="l">
              <a:lnSpc>
                <a:spcPct val="90000"/>
              </a:lnSpc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主要诗作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乡愁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》《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乡愁四韵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诗集有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灵河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》《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紫荆赋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》《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余光中诗选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648970" y="1319530"/>
            <a:ext cx="7846060" cy="4912995"/>
          </a:xfrm>
          <a:prstGeom prst="rect">
            <a:avLst/>
          </a:prstGeom>
          <a:solidFill>
            <a:srgbClr val="F9F9F9">
              <a:alpha val="26000"/>
            </a:srgbClr>
          </a:solidFill>
          <a:ln w="28575" cmpd="thickThin">
            <a:noFill/>
            <a:prstDash val="sysDash"/>
          </a:ln>
        </p:spPr>
        <p:txBody>
          <a:bodyPr wrap="square">
            <a:spAutoFit/>
          </a:bodyPr>
          <a:lstStyle/>
          <a:p>
            <a:pPr fontAlgn="auto">
              <a:lnSpc>
                <a:spcPct val="140000"/>
              </a:lnSpc>
              <a:defRPr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sz="2800" b="1" dirty="0">
                <a:latin typeface="宋体" panose="02010600030101010101" pitchFamily="2" charset="-122"/>
                <a:cs typeface="宋体" panose="02010600030101010101" pitchFamily="2" charset="-122"/>
              </a:rPr>
              <a:t>诗人是1949年离开大陆的。</a:t>
            </a:r>
            <a:r>
              <a:rPr sz="2800" b="1" dirty="0" err="1">
                <a:latin typeface="宋体" panose="02010600030101010101" pitchFamily="2" charset="-122"/>
                <a:cs typeface="宋体" panose="02010600030101010101" pitchFamily="2" charset="-122"/>
              </a:rPr>
              <a:t>由于特殊的政治原因，大陆和台湾长期阻隔，而诗人又经常流浪于海外，游子思乡之情，成为他诗歌作品中重要的内容</a:t>
            </a:r>
            <a:r>
              <a:rPr sz="2800" b="1" dirty="0">
                <a:latin typeface="宋体" panose="02010600030101010101" pitchFamily="2" charset="-122"/>
                <a:cs typeface="宋体" panose="02010600030101010101" pitchFamily="2" charset="-122"/>
              </a:rPr>
              <a:t>。70年代初创作《乡愁》时，余光中时而低首沉思，时而抬头远眺。他说：“随着日子的流失愈多，我的怀乡之情便日重，在离开大陆整整20年的时候，我在台北厦门街的旧居内一挥而就，仅用了20分钟便写出了《乡愁》。”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20040" y="440690"/>
            <a:ext cx="2345690" cy="685800"/>
            <a:chOff x="1403" y="734"/>
            <a:chExt cx="3694" cy="1080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" y="734"/>
              <a:ext cx="3695" cy="108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603" y="815"/>
              <a:ext cx="299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背景介绍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L)$IL3VK31IJ44QJN7ZCK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3655" y="-5080"/>
            <a:ext cx="9258300" cy="694372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97300" y="175260"/>
            <a:ext cx="2345690" cy="702310"/>
            <a:chOff x="759" y="794"/>
            <a:chExt cx="3694" cy="1106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" y="794"/>
              <a:ext cx="3695" cy="1106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946" y="887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感知文章</a:t>
              </a:r>
            </a:p>
          </p:txBody>
        </p:sp>
      </p:grpSp>
      <p:pic>
        <p:nvPicPr>
          <p:cNvPr id="2" name="3乡愁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38440" y="69532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numSld="7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 l="7546" t="7879" r="9770" b="14234"/>
          <a:stretch>
            <a:fillRect/>
          </a:stretch>
        </p:blipFill>
        <p:spPr>
          <a:xfrm>
            <a:off x="-34290" y="2540"/>
            <a:ext cx="9211945" cy="68529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93675" y="481330"/>
            <a:ext cx="4079875" cy="4307840"/>
            <a:chOff x="64" y="825"/>
            <a:chExt cx="6425" cy="6784"/>
          </a:xfrm>
        </p:grpSpPr>
        <p:sp>
          <p:nvSpPr>
            <p:cNvPr id="32771" name="Rectangle 3"/>
            <p:cNvSpPr>
              <a:spLocks noGrp="1"/>
            </p:cNvSpPr>
            <p:nvPr/>
          </p:nvSpPr>
          <p:spPr>
            <a:xfrm>
              <a:off x="64" y="825"/>
              <a:ext cx="1183" cy="468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91440" tIns="45720" rIns="91440" bIns="45720" anchor="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just" eaLnBrk="1" hangingPunct="1">
                <a:buNone/>
              </a:pPr>
              <a:r>
                <a:rPr lang="zh-CN" altLang="en-US" sz="4000" b="1" dirty="0">
                  <a:solidFill>
                    <a:srgbClr val="FF0000"/>
                  </a:solidFill>
                  <a:ea typeface="仿宋_GB2312" pitchFamily="49" charset="-122"/>
                </a:rPr>
                <a:t>小</a:t>
              </a:r>
            </a:p>
            <a:p>
              <a:pPr algn="just" eaLnBrk="1" hangingPunct="1">
                <a:buNone/>
              </a:pPr>
              <a:r>
                <a:rPr lang="zh-CN" altLang="en-US" sz="4000" b="1" dirty="0">
                  <a:solidFill>
                    <a:srgbClr val="FF0000"/>
                  </a:solidFill>
                  <a:ea typeface="仿宋_GB2312" pitchFamily="49" charset="-122"/>
                </a:rPr>
                <a:t>时</a:t>
              </a:r>
            </a:p>
            <a:p>
              <a:pPr algn="just" eaLnBrk="1" hangingPunct="1">
                <a:buNone/>
              </a:pPr>
              <a:r>
                <a:rPr lang="zh-CN" altLang="en-US" sz="4000" b="1" dirty="0">
                  <a:solidFill>
                    <a:srgbClr val="FF0000"/>
                  </a:solidFill>
                  <a:ea typeface="仿宋_GB2312" pitchFamily="49" charset="-122"/>
                </a:rPr>
                <a:t>候</a:t>
              </a:r>
              <a:endParaRPr lang="zh-CN" altLang="en-US" sz="4000" b="1" dirty="0">
                <a:solidFill>
                  <a:srgbClr val="FF0000"/>
                </a:solidFill>
              </a:endParaRPr>
            </a:p>
            <a:p>
              <a:pPr algn="just" eaLnBrk="1" hangingPunct="1">
                <a:buNone/>
              </a:pPr>
              <a:endParaRPr lang="zh-CN" altLang="en-US" sz="4000" b="1" dirty="0">
                <a:solidFill>
                  <a:srgbClr val="FF0000"/>
                </a:solidFill>
                <a:ea typeface="仿宋_GB2312" pitchFamily="49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27" y="825"/>
              <a:ext cx="1033" cy="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 eaLnBrk="1" hangingPunct="1">
                <a:lnSpc>
                  <a:spcPct val="90000"/>
                </a:lnSpc>
                <a:spcBef>
                  <a:spcPct val="20000"/>
                </a:spcBef>
                <a:buClrTx/>
                <a:buSzTx/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乡</a:t>
              </a:r>
            </a:p>
            <a:p>
              <a:pPr marL="342900" indent="-342900" algn="just" eaLnBrk="1" hangingPunct="1">
                <a:lnSpc>
                  <a:spcPct val="90000"/>
                </a:lnSpc>
                <a:spcBef>
                  <a:spcPct val="20000"/>
                </a:spcBef>
                <a:buClrTx/>
                <a:buSzTx/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愁</a:t>
              </a:r>
            </a:p>
            <a:p>
              <a:pPr marL="342900" indent="-342900" algn="just" eaLnBrk="1" hangingPunct="1">
                <a:lnSpc>
                  <a:spcPct val="90000"/>
                </a:lnSpc>
                <a:spcBef>
                  <a:spcPct val="20000"/>
                </a:spcBef>
                <a:buClrTx/>
                <a:buSzTx/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是</a:t>
              </a:r>
            </a:p>
            <a:p>
              <a:pPr marL="342900" indent="-342900" algn="just" eaLnBrk="1" hangingPunct="1">
                <a:lnSpc>
                  <a:spcPct val="90000"/>
                </a:lnSpc>
                <a:spcBef>
                  <a:spcPct val="20000"/>
                </a:spcBef>
                <a:buClrTx/>
                <a:buSzTx/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一</a:t>
              </a:r>
            </a:p>
            <a:p>
              <a:pPr marL="342900" indent="-342900" algn="just" eaLnBrk="1" hangingPunct="1">
                <a:lnSpc>
                  <a:spcPct val="90000"/>
                </a:lnSpc>
                <a:spcBef>
                  <a:spcPct val="20000"/>
                </a:spcBef>
                <a:buClrTx/>
                <a:buSzTx/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枚</a:t>
              </a:r>
            </a:p>
            <a:p>
              <a:pPr marL="342900" indent="-342900" algn="just" eaLnBrk="1" hangingPunct="1">
                <a:spcBef>
                  <a:spcPct val="20000"/>
                </a:spcBef>
                <a:buClrTx/>
                <a:buSzTx/>
                <a:buNone/>
              </a:pPr>
              <a:endParaRPr kumimoji="1" lang="zh-CN" altLang="en-US" sz="4000" b="1" dirty="0">
                <a:solidFill>
                  <a:srgbClr val="FF0000"/>
                </a:solidFill>
                <a:latin typeface="+mn-lt"/>
                <a:ea typeface="仿宋_GB2312" pitchFamily="49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0" y="825"/>
              <a:ext cx="1064" cy="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我</a:t>
              </a:r>
            </a:p>
            <a:p>
              <a:pPr algn="just" eaLnBrk="1" hangingPunct="1"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在</a:t>
              </a:r>
            </a:p>
            <a:p>
              <a:pPr algn="just" eaLnBrk="1" hangingPunct="1"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这</a:t>
              </a:r>
            </a:p>
            <a:p>
              <a:pPr algn="just" eaLnBrk="1" hangingPunct="1"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头</a:t>
              </a:r>
              <a:endParaRPr kumimoji="1" lang="zh-CN" altLang="en-US" sz="4000" b="1" dirty="0">
                <a:solidFill>
                  <a:srgbClr val="FF0000"/>
                </a:solidFill>
                <a:latin typeface="+mn-lt"/>
                <a:ea typeface="仿宋_GB2312" pitchFamily="49" charset="-122"/>
              </a:endParaRPr>
            </a:p>
            <a:p>
              <a:endParaRPr kumimoji="1" lang="zh-CN" altLang="en-US" sz="4000" b="1" dirty="0">
                <a:solidFill>
                  <a:srgbClr val="FF0000"/>
                </a:solidFill>
                <a:latin typeface="+mn-lt"/>
                <a:ea typeface="仿宋_GB2312" pitchFamily="49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29" y="825"/>
              <a:ext cx="1060" cy="5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母</a:t>
              </a:r>
            </a:p>
            <a:p>
              <a:pPr algn="just" eaLnBrk="1" hangingPunct="1"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亲</a:t>
              </a:r>
            </a:p>
            <a:p>
              <a:pPr algn="just" eaLnBrk="1" hangingPunct="1"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在</a:t>
              </a:r>
            </a:p>
            <a:p>
              <a:pPr algn="just" eaLnBrk="1" hangingPunct="1"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那</a:t>
              </a:r>
            </a:p>
            <a:p>
              <a:pPr algn="just" eaLnBrk="1" hangingPunct="1"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头</a:t>
              </a:r>
              <a:endParaRPr kumimoji="1" lang="zh-CN" altLang="en-US" sz="4000" b="1" dirty="0">
                <a:solidFill>
                  <a:srgbClr val="FF0000"/>
                </a:solidFill>
                <a:latin typeface="+mn-lt"/>
                <a:ea typeface="仿宋_GB2312" pitchFamily="49" charset="-122"/>
              </a:endParaRPr>
            </a:p>
            <a:p>
              <a:endParaRPr lang="zh-CN" altLang="en-US"/>
            </a:p>
            <a:p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626" y="825"/>
              <a:ext cx="1210" cy="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 eaLnBrk="1" hangingPunct="1">
                <a:lnSpc>
                  <a:spcPct val="90000"/>
                </a:lnSpc>
                <a:spcBef>
                  <a:spcPct val="20000"/>
                </a:spcBef>
                <a:buClrTx/>
                <a:buSzTx/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小</a:t>
              </a:r>
            </a:p>
            <a:p>
              <a:pPr marL="342900" indent="-342900" algn="just" eaLnBrk="1" hangingPunct="1">
                <a:lnSpc>
                  <a:spcPct val="90000"/>
                </a:lnSpc>
                <a:spcBef>
                  <a:spcPct val="20000"/>
                </a:spcBef>
                <a:buClrTx/>
                <a:buSzTx/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小</a:t>
              </a:r>
            </a:p>
            <a:p>
              <a:pPr marL="342900" indent="-342900" algn="just" eaLnBrk="1" hangingPunct="1">
                <a:lnSpc>
                  <a:spcPct val="90000"/>
                </a:lnSpc>
                <a:spcBef>
                  <a:spcPct val="20000"/>
                </a:spcBef>
                <a:buClrTx/>
                <a:buSzTx/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的</a:t>
              </a:r>
            </a:p>
            <a:p>
              <a:pPr marL="342900" indent="-342900" algn="just" eaLnBrk="1" hangingPunct="1">
                <a:lnSpc>
                  <a:spcPct val="90000"/>
                </a:lnSpc>
                <a:spcBef>
                  <a:spcPct val="20000"/>
                </a:spcBef>
                <a:buClrTx/>
                <a:buSzTx/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邮</a:t>
              </a:r>
            </a:p>
            <a:p>
              <a:pPr marL="342900" indent="-342900" algn="just" eaLnBrk="1" hangingPunct="1">
                <a:lnSpc>
                  <a:spcPct val="90000"/>
                </a:lnSpc>
                <a:spcBef>
                  <a:spcPct val="20000"/>
                </a:spcBef>
                <a:buClrTx/>
                <a:buSzTx/>
                <a:buNone/>
              </a:pPr>
              <a:r>
                <a:rPr kumimoji="1" lang="zh-CN" altLang="en-US" sz="4000" b="1" dirty="0">
                  <a:solidFill>
                    <a:srgbClr val="FF0000"/>
                  </a:solidFill>
                  <a:latin typeface="+mn-lt"/>
                  <a:ea typeface="仿宋_GB2312" pitchFamily="49" charset="-122"/>
                  <a:sym typeface="+mn-ea"/>
                </a:rPr>
                <a:t>票</a:t>
              </a:r>
              <a:endParaRPr kumimoji="1" lang="zh-CN" altLang="en-US" sz="4000" b="1" dirty="0">
                <a:solidFill>
                  <a:srgbClr val="FF0000"/>
                </a:solidFill>
                <a:latin typeface="+mn-lt"/>
                <a:ea typeface="仿宋_GB2312" pitchFamily="49" charset="-122"/>
              </a:endParaRPr>
            </a:p>
            <a:p>
              <a:pPr marL="342900" indent="-342900" algn="just" eaLnBrk="1" hangingPunct="1">
                <a:lnSpc>
                  <a:spcPct val="90000"/>
                </a:lnSpc>
                <a:spcBef>
                  <a:spcPct val="20000"/>
                </a:spcBef>
                <a:buClrTx/>
                <a:buSzTx/>
                <a:buNone/>
              </a:pPr>
              <a:endParaRPr kumimoji="1" lang="zh-CN" altLang="en-US" sz="4000" b="1" dirty="0">
                <a:solidFill>
                  <a:srgbClr val="FF0000"/>
                </a:solidFill>
                <a:latin typeface="+mn-lt"/>
                <a:ea typeface="仿宋_GB2312" pitchFamily="49" charset="-122"/>
              </a:endParaRPr>
            </a:p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60510" cy="6891020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/>
        </p:nvSpPr>
        <p:spPr>
          <a:xfrm>
            <a:off x="526415" y="295910"/>
            <a:ext cx="5334000" cy="3048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CCECFF">
                    <a:alpha val="50000"/>
                  </a:srgbClr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长大后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乡愁是一张窄窄的船票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我在这头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新娘在那头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940" y="-14605"/>
            <a:ext cx="9172575" cy="6912610"/>
          </a:xfrm>
          <a:prstGeom prst="rect">
            <a:avLst/>
          </a:prstGeom>
        </p:spPr>
      </p:pic>
      <p:sp>
        <p:nvSpPr>
          <p:cNvPr id="34819" name="Rectangle 3"/>
          <p:cNvSpPr>
            <a:spLocks noGrp="1" noChangeArrowheads="1"/>
          </p:cNvSpPr>
          <p:nvPr/>
        </p:nvSpPr>
        <p:spPr>
          <a:xfrm>
            <a:off x="3594100" y="3346450"/>
            <a:ext cx="5410200" cy="29718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CCFFCC">
                    <a:alpha val="50000"/>
                  </a:srgbClr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后来啊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乡愁是一方矮矮的坟墓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我在外头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母亲在里头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b="9526"/>
          <a:stretch>
            <a:fillRect/>
          </a:stretch>
        </p:blipFill>
        <p:spPr>
          <a:xfrm>
            <a:off x="-43180" y="-22225"/>
            <a:ext cx="9524365" cy="6866255"/>
          </a:xfrm>
          <a:prstGeom prst="rect">
            <a:avLst/>
          </a:prstGeom>
        </p:spPr>
      </p:pic>
      <p:sp>
        <p:nvSpPr>
          <p:cNvPr id="35843" name="Rectangle 3"/>
          <p:cNvSpPr>
            <a:spLocks noGrp="1" noChangeArrowheads="1"/>
          </p:cNvSpPr>
          <p:nvPr/>
        </p:nvSpPr>
        <p:spPr>
          <a:xfrm>
            <a:off x="582930" y="324485"/>
            <a:ext cx="6049963" cy="2819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8000">
                    <a:alpha val="50000"/>
                  </a:srgbClr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而现在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乡愁是一湾浅浅的海峡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我在这头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大陆在那头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9dc9324-ccaa-4ca3-91ca-73e0ef87f49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86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1861</Words>
  <Application>Microsoft Office PowerPoint</Application>
  <PresentationFormat>全屏显示(4:3)</PresentationFormat>
  <Paragraphs>188</Paragraphs>
  <Slides>27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2019-04-12T03:11:00Z</dcterms:created>
  <dcterms:modified xsi:type="dcterms:W3CDTF">2019-08-27T08:27:31Z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