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3" r:id="rId2"/>
    <p:sldId id="332" r:id="rId3"/>
    <p:sldId id="272" r:id="rId4"/>
    <p:sldId id="257" r:id="rId5"/>
    <p:sldId id="258" r:id="rId6"/>
    <p:sldId id="293" r:id="rId7"/>
    <p:sldId id="307" r:id="rId8"/>
    <p:sldId id="316" r:id="rId9"/>
    <p:sldId id="317" r:id="rId10"/>
    <p:sldId id="325" r:id="rId11"/>
    <p:sldId id="326" r:id="rId12"/>
    <p:sldId id="319" r:id="rId13"/>
    <p:sldId id="327" r:id="rId14"/>
    <p:sldId id="328" r:id="rId15"/>
    <p:sldId id="329" r:id="rId16"/>
    <p:sldId id="304" r:id="rId17"/>
    <p:sldId id="330" r:id="rId18"/>
    <p:sldId id="331" r:id="rId19"/>
    <p:sldId id="270" r:id="rId20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4">
          <p15:clr>
            <a:srgbClr val="A4A3A4"/>
          </p15:clr>
        </p15:guide>
        <p15:guide id="2" pos="3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244"/>
        <p:guide pos="3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54060-9CB7-4950-90F5-78FF64D5D248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59BB2-FA7E-4057-930A-A626ADA93B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F794B-5783-4478-A669-F1CEF735BC28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4AE5B-76D1-46F5-ACE2-596C2A79B5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E29C4-8B8A-43C5-A47A-F739691755F8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C6914-4EE9-4F53-B814-9A50D733B9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A6331-D0B9-416A-94E2-7A3101A6C700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AB91-A1AB-4130-AD36-4CBE3244AA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5359E-270B-43E0-8810-579A6445E1A8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35830-1B5D-476D-96F8-674B1C4333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134E0-0498-46F3-B01A-9ED1473A068B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88934-84EC-45E9-BC1B-7202052E70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447E4-20E9-4A9C-9665-91030966119D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EA89A-A3D9-42DC-9BE6-CF26E1AF8D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E4733-005F-4CAC-966F-C922CCF3B13E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92A64-E093-4242-B881-631BDE4C26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C4915-5B1E-44E7-BEA0-610E43665FBD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E9C2C-EF36-4A19-A20B-4D9E983998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F745-962F-42E7-8C44-73AB25103AFE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525AE-3BF1-469C-A42F-0A09A40B78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99B8-2F40-4A1D-B06C-D8CABED513CD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E30FB-9F59-4953-9696-412DC2BA8D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A6698883-3AA3-45BD-BC0C-5EDE708E3EF3}" type="datetimeFigureOut">
              <a:rPr lang="zh-CN" altLang="en-US"/>
              <a:pPr>
                <a:defRPr/>
              </a:pPr>
              <a:t>2020/4/8</a:t>
            </a:fld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967573F8-98F7-4B2B-9FD8-2DC65D60AE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3675063" cy="1198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314" name="文本框 7"/>
          <p:cNvSpPr txBox="1">
            <a:spLocks noChangeArrowheads="1"/>
          </p:cNvSpPr>
          <p:nvPr/>
        </p:nvSpPr>
        <p:spPr bwMode="auto">
          <a:xfrm>
            <a:off x="0" y="0"/>
            <a:ext cx="5532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800" b="1">
                <a:latin typeface="楷体" pitchFamily="49" charset="-122"/>
                <a:ea typeface="楷体" pitchFamily="49" charset="-122"/>
              </a:rPr>
              <a:t>21.</a:t>
            </a:r>
            <a:r>
              <a:rPr lang="zh-CN" altLang="en-US" sz="4800" b="1">
                <a:latin typeface="楷体" pitchFamily="49" charset="-122"/>
                <a:ea typeface="楷体" pitchFamily="49" charset="-122"/>
              </a:rPr>
              <a:t>古诗三首</a:t>
            </a: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0" y="733425"/>
            <a:ext cx="3675063" cy="476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副标题 2"/>
          <p:cNvSpPr txBox="1">
            <a:spLocks noChangeArrowheads="1"/>
          </p:cNvSpPr>
          <p:nvPr/>
        </p:nvSpPr>
        <p:spPr bwMode="auto">
          <a:xfrm>
            <a:off x="430213" y="781050"/>
            <a:ext cx="28194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000" b="1">
                <a:latin typeface="楷体" pitchFamily="49" charset="-122"/>
                <a:ea typeface="楷体" pitchFamily="49" charset="-122"/>
              </a:rPr>
              <a:t>部编版</a:t>
            </a:r>
            <a:r>
              <a:rPr lang="en-US" altLang="zh-CN" sz="2000" b="1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000" b="1">
                <a:latin typeface="楷体" pitchFamily="49" charset="-122"/>
                <a:ea typeface="楷体" pitchFamily="49" charset="-122"/>
              </a:rPr>
              <a:t>四年级下册</a:t>
            </a:r>
          </a:p>
        </p:txBody>
      </p:sp>
      <p:pic>
        <p:nvPicPr>
          <p:cNvPr id="13318" name="图片 1" descr="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3750" y="0"/>
            <a:ext cx="39147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图片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875387">
            <a:off x="10326688" y="5538788"/>
            <a:ext cx="1135062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图片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238" y="5357813"/>
            <a:ext cx="550068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1154113" y="2992438"/>
            <a:ext cx="988377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4000" b="1"/>
              <a:t>寒雨 </a:t>
            </a:r>
            <a:r>
              <a:rPr lang="en-US" altLang="zh-CN" sz="4000" b="1"/>
              <a:t>/ </a:t>
            </a:r>
            <a:r>
              <a:rPr lang="zh-CN" altLang="en-US" sz="4000" b="1"/>
              <a:t>连江 </a:t>
            </a:r>
            <a:r>
              <a:rPr lang="en-US" altLang="zh-CN" sz="4000" b="1"/>
              <a:t>/ </a:t>
            </a:r>
            <a:r>
              <a:rPr lang="zh-CN" altLang="en-US" sz="4000" b="1"/>
              <a:t>夜入吴， 平明 </a:t>
            </a:r>
            <a:r>
              <a:rPr lang="en-US" altLang="zh-CN" sz="4000" b="1"/>
              <a:t>/ </a:t>
            </a:r>
            <a:r>
              <a:rPr lang="zh-CN" altLang="en-US" sz="4000" b="1"/>
              <a:t>送客 </a:t>
            </a:r>
            <a:r>
              <a:rPr lang="en-US" altLang="zh-CN" sz="4000" b="1"/>
              <a:t>/ </a:t>
            </a:r>
            <a:r>
              <a:rPr lang="zh-CN" altLang="en-US" sz="4000" b="1"/>
              <a:t>楚山孤。</a:t>
            </a:r>
          </a:p>
          <a:p>
            <a:pPr>
              <a:lnSpc>
                <a:spcPct val="140000"/>
              </a:lnSpc>
            </a:pPr>
            <a:r>
              <a:rPr lang="zh-CN" altLang="en-US" sz="4000" b="1"/>
              <a:t>洛阳 </a:t>
            </a:r>
            <a:r>
              <a:rPr lang="en-US" altLang="zh-CN" sz="4000" b="1"/>
              <a:t>/ </a:t>
            </a:r>
            <a:r>
              <a:rPr lang="zh-CN" altLang="en-US" sz="4000" b="1"/>
              <a:t>亲友 </a:t>
            </a:r>
            <a:r>
              <a:rPr lang="en-US" altLang="zh-CN" sz="4000" b="1"/>
              <a:t>/ </a:t>
            </a:r>
            <a:r>
              <a:rPr lang="zh-CN" altLang="en-US" sz="4000" b="1"/>
              <a:t>如相问，一片 </a:t>
            </a:r>
            <a:r>
              <a:rPr lang="en-US" altLang="zh-CN" sz="4000" b="1"/>
              <a:t>/ </a:t>
            </a:r>
            <a:r>
              <a:rPr lang="zh-CN" altLang="en-US" sz="4000" b="1"/>
              <a:t>冰心 </a:t>
            </a:r>
            <a:r>
              <a:rPr lang="en-US" altLang="zh-CN" sz="4000" b="1"/>
              <a:t>/ </a:t>
            </a:r>
            <a:r>
              <a:rPr lang="zh-CN" altLang="en-US" sz="4000" b="1"/>
              <a:t>在玉壶。</a:t>
            </a:r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732213" y="1341438"/>
            <a:ext cx="44481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4000" b="1"/>
              <a:t>芙蓉楼送辛渐</a:t>
            </a:r>
          </a:p>
          <a:p>
            <a:pPr algn="ctr">
              <a:lnSpc>
                <a:spcPct val="140000"/>
              </a:lnSpc>
            </a:pPr>
            <a:r>
              <a:rPr lang="en-US" altLang="zh-CN" sz="3200" b="1">
                <a:latin typeface="Calibri" pitchFamily="34" charset="0"/>
                <a:sym typeface="+mn-ea"/>
              </a:rPr>
              <a:t>[</a:t>
            </a:r>
            <a:r>
              <a:rPr lang="zh-CN" altLang="en-US" sz="3200" b="1">
                <a:latin typeface="Calibri" pitchFamily="34" charset="0"/>
                <a:sym typeface="+mn-ea"/>
              </a:rPr>
              <a:t>唐</a:t>
            </a:r>
            <a:r>
              <a:rPr lang="en-US" altLang="zh-CN" sz="3200" b="1">
                <a:latin typeface="Calibri" pitchFamily="34" charset="0"/>
                <a:sym typeface="+mn-ea"/>
              </a:rPr>
              <a:t>]</a:t>
            </a:r>
            <a:r>
              <a:rPr lang="zh-CN" altLang="en-US" sz="3200" b="1">
                <a:latin typeface="Calibri" pitchFamily="34" charset="0"/>
                <a:sym typeface="+mn-ea"/>
              </a:rPr>
              <a:t>王昌龄</a:t>
            </a:r>
            <a:endParaRPr lang="zh-CN" altLang="en-US" sz="3200" b="1"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"/>
          <p:cNvSpPr txBox="1">
            <a:spLocks noChangeArrowheads="1"/>
          </p:cNvSpPr>
          <p:nvPr/>
        </p:nvSpPr>
        <p:spPr bwMode="auto">
          <a:xfrm>
            <a:off x="1104900" y="1557338"/>
            <a:ext cx="605472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>
                <a:latin typeface="Calibri" pitchFamily="34" charset="0"/>
              </a:rPr>
              <a:t>自读提示：</a:t>
            </a:r>
          </a:p>
        </p:txBody>
      </p:sp>
      <p:sp>
        <p:nvSpPr>
          <p:cNvPr id="23554" name="文本框 2"/>
          <p:cNvSpPr txBox="1">
            <a:spLocks noChangeArrowheads="1"/>
          </p:cNvSpPr>
          <p:nvPr/>
        </p:nvSpPr>
        <p:spPr bwMode="auto">
          <a:xfrm>
            <a:off x="1104900" y="2476500"/>
            <a:ext cx="80994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Calibri" pitchFamily="34" charset="0"/>
              </a:rPr>
              <a:t>①自由读古诗，多读几遍，读准确，读流畅。</a:t>
            </a:r>
          </a:p>
          <a:p>
            <a:pPr>
              <a:lnSpc>
                <a:spcPct val="150000"/>
              </a:lnSpc>
            </a:pPr>
            <a:r>
              <a:rPr lang="zh-CN" altLang="en-US" sz="3200">
                <a:latin typeface="Calibri" pitchFamily="34" charset="0"/>
              </a:rPr>
              <a:t>②结合文中注释，四人一组用自己的话说一说每句诗写了什么。</a:t>
            </a:r>
          </a:p>
          <a:p>
            <a:pPr>
              <a:lnSpc>
                <a:spcPct val="150000"/>
              </a:lnSpc>
            </a:pPr>
            <a:r>
              <a:rPr lang="zh-CN" altLang="en-US" sz="3200">
                <a:latin typeface="Calibri" pitchFamily="34" charset="0"/>
              </a:rPr>
              <a:t>③在不明白的地方标上问号。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517525" y="295275"/>
            <a:ext cx="3124200" cy="1173163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8" name="文本框 8"/>
          <p:cNvSpPr txBox="1">
            <a:spLocks noChangeArrowheads="1"/>
          </p:cNvSpPr>
          <p:nvPr/>
        </p:nvSpPr>
        <p:spPr bwMode="auto">
          <a:xfrm>
            <a:off x="754063" y="531813"/>
            <a:ext cx="2387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精读古诗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4063" y="1238250"/>
            <a:ext cx="10964862" cy="4700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寒雨连江夜入吴，平明送客楚山孤。</a:t>
            </a:r>
            <a:r>
              <a:rPr lang="en-US" altLang="zh-CN" sz="3600" b="1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”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+mn-ea"/>
                <a:ea typeface="+mn-ea"/>
                <a:cs typeface="+mn-ea"/>
              </a:rPr>
              <a:t>1.</a:t>
            </a:r>
            <a:r>
              <a:rPr lang="zh-CN" altLang="en-US" sz="2800" b="1" dirty="0">
                <a:latin typeface="+mn-ea"/>
                <a:ea typeface="+mn-ea"/>
                <a:cs typeface="+mn-ea"/>
              </a:rPr>
              <a:t>想象第一、二句展现了怎样的画面。</a:t>
            </a:r>
            <a:endParaRPr lang="en-US" altLang="zh-CN" sz="2800" b="1" dirty="0">
              <a:latin typeface="+mn-ea"/>
              <a:ea typeface="+mn-ea"/>
              <a:cs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latin typeface="Arial" panose="020B0604020202020204" pitchFamily="34" charset="0"/>
                <a:ea typeface="+mn-ea"/>
                <a:sym typeface="+mn-ea"/>
              </a:rPr>
              <a:t>       迷蒙的烟雨在夜幕中笼罩着吴地，与浩渺的江水连成一片。天亮时我将送你启程，而我却要独自留下，如同这形单影只的楚山。 </a:t>
            </a:r>
          </a:p>
          <a:p>
            <a:pPr marL="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CN" sz="2800" b="1" dirty="0">
              <a:latin typeface="+mn-ea"/>
              <a:ea typeface="+mn-ea"/>
              <a:cs typeface="+mn-ea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2.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理解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“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寒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字与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“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孤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字的意思。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（自然的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“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寒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与楚山的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“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孤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；离别的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“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寒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与内心的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“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孤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cs typeface="+mn-ea"/>
              </a:rPr>
              <a:t>”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cs typeface="+mn-ea"/>
              </a:rPr>
              <a:t>；对世态心寒，更觉孤立无援）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7975" y="752475"/>
            <a:ext cx="11884025" cy="5353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“洛阳亲友如相问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一片冰心在玉壶。”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n-ea"/>
                <a:ea typeface="+mn-ea"/>
                <a:cs typeface="+mn-ea"/>
                <a:sym typeface="+mn-ea"/>
              </a:rPr>
              <a:t>1.</a:t>
            </a:r>
            <a:r>
              <a:rPr lang="zh-CN" altLang="en-US" sz="2800" b="1" dirty="0">
                <a:latin typeface="+mn-ea"/>
                <a:ea typeface="+mn-ea"/>
                <a:cs typeface="+mn-ea"/>
                <a:sym typeface="+mn-ea"/>
              </a:rPr>
              <a:t>这两句诗写了什么？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latin typeface="Arial" panose="020B0604020202020204" pitchFamily="34" charset="0"/>
                <a:ea typeface="+mn-ea"/>
                <a:sym typeface="+mn-ea"/>
              </a:rPr>
              <a:t>        如果洛阳的亲友询问我的情况，请你一定转告他们。我的一颗心如晶莹剔透的冰，清正廉明，贮藏在玉壶中一般。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Arial" panose="020B0604020202020204" pitchFamily="34" charset="0"/>
                <a:ea typeface="+mn-ea"/>
              </a:rPr>
              <a:t>2.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</a:rPr>
              <a:t>关键词是？体现了作者怎样的思想感情？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Arial" panose="020B0604020202020204" pitchFamily="34" charset="0"/>
                <a:ea typeface="+mn-ea"/>
                <a:sym typeface="+mn-ea"/>
              </a:rPr>
              <a:t>        “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sym typeface="+mn-ea"/>
              </a:rPr>
              <a:t>冰心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sym typeface="+mn-ea"/>
              </a:rPr>
              <a:t>”“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sym typeface="+mn-ea"/>
              </a:rPr>
              <a:t>玉壶</a:t>
            </a:r>
            <a:r>
              <a:rPr lang="en-US" altLang="zh-CN" sz="2800" b="1" dirty="0">
                <a:latin typeface="Arial" panose="020B0604020202020204" pitchFamily="34" charset="0"/>
                <a:ea typeface="+mn-ea"/>
                <a:sym typeface="+mn-ea"/>
              </a:rPr>
              <a:t>”。</a:t>
            </a:r>
            <a:r>
              <a:rPr lang="zh-CN" altLang="en-US" sz="2800" b="1" dirty="0">
                <a:latin typeface="Arial" panose="020B0604020202020204" pitchFamily="34" charset="0"/>
                <a:ea typeface="+mn-ea"/>
                <a:sym typeface="+mn-ea"/>
              </a:rPr>
              <a:t>尽管当时的天气十分阴沉，朋友远离，还有众多的毁谤以及朝廷的贬谪，但诗人并没有退缩，而是勇敢应对一切，表明自己的心仍像壶里的冰一般晶莹、纯洁。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300163" y="1577975"/>
            <a:ext cx="9593262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宋体" charset="-122"/>
              </a:rPr>
              <a:t>诗人如此豁达，因此在临别之际，他坚强地对辛渐说</a:t>
            </a:r>
            <a:r>
              <a:rPr lang="en-US" altLang="zh-CN" sz="2800" b="1">
                <a:latin typeface="宋体" charset="-122"/>
              </a:rPr>
              <a:t>——</a:t>
            </a:r>
          </a:p>
          <a:p>
            <a:pPr>
              <a:lnSpc>
                <a:spcPct val="150000"/>
              </a:lnSpc>
            </a:pPr>
            <a:endParaRPr lang="en-US" altLang="zh-CN" sz="2800" b="1">
              <a:latin typeface="宋体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宋体" charset="-122"/>
              </a:rPr>
              <a:t>一切的一切，王昌龄没有失望，而是乐观地对辛渐说</a:t>
            </a:r>
            <a:r>
              <a:rPr lang="en-US" altLang="zh-CN" sz="2800" b="1">
                <a:latin typeface="宋体" charset="-122"/>
              </a:rPr>
              <a:t>——</a:t>
            </a:r>
          </a:p>
          <a:p>
            <a:pPr>
              <a:lnSpc>
                <a:spcPct val="150000"/>
              </a:lnSpc>
            </a:pPr>
            <a:endParaRPr lang="en-US" altLang="zh-CN" sz="2800" b="1">
              <a:latin typeface="宋体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宋体" charset="-122"/>
              </a:rPr>
              <a:t>让我们像王昌龄一样，坚强而乐观地说</a:t>
            </a:r>
            <a:r>
              <a:rPr lang="en-US" altLang="zh-CN" sz="2800" b="1">
                <a:latin typeface="宋体" charset="-122"/>
              </a:rPr>
              <a:t>——</a:t>
            </a:r>
          </a:p>
          <a:p>
            <a:pPr>
              <a:lnSpc>
                <a:spcPct val="150000"/>
              </a:lnSpc>
            </a:pPr>
            <a:endParaRPr lang="en-US" altLang="zh-CN">
              <a:latin typeface="Calibri" pitchFamily="34" charset="0"/>
            </a:endParaRPr>
          </a:p>
          <a:p>
            <a:endParaRPr lang="en-US" altLang="zh-CN">
              <a:latin typeface="Calibri" pitchFamily="34" charset="0"/>
            </a:endParaRPr>
          </a:p>
          <a:p>
            <a:endParaRPr lang="en-US" altLang="zh-CN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1"/>
          <p:cNvSpPr txBox="1">
            <a:spLocks noChangeArrowheads="1"/>
          </p:cNvSpPr>
          <p:nvPr/>
        </p:nvSpPr>
        <p:spPr bwMode="auto">
          <a:xfrm>
            <a:off x="776288" y="2292350"/>
            <a:ext cx="6219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Calibri" pitchFamily="34" charset="0"/>
              </a:rPr>
              <a:t>学习古诗的方法：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76288" y="3378200"/>
            <a:ext cx="101885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Calibri" pitchFamily="34" charset="0"/>
              </a:rPr>
              <a:t>知诗人，解诗题，读诗文，明诗意，悟诗情，诵古诗。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组合 8"/>
          <p:cNvGrpSpPr>
            <a:grpSpLocks/>
          </p:cNvGrpSpPr>
          <p:nvPr/>
        </p:nvGrpSpPr>
        <p:grpSpPr bwMode="auto">
          <a:xfrm>
            <a:off x="434975" y="341313"/>
            <a:ext cx="3300413" cy="1171575"/>
            <a:chOff x="-562" y="610"/>
            <a:chExt cx="5196" cy="1846"/>
          </a:xfrm>
        </p:grpSpPr>
        <p:sp>
          <p:nvSpPr>
            <p:cNvPr id="2" name="虚尾箭头 1"/>
            <p:cNvSpPr/>
            <p:nvPr/>
          </p:nvSpPr>
          <p:spPr>
            <a:xfrm>
              <a:off x="-562" y="610"/>
              <a:ext cx="5196" cy="1846"/>
            </a:xfrm>
            <a:prstGeom prst="striped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707" name="文本框 2"/>
            <p:cNvSpPr txBox="1">
              <a:spLocks noChangeArrowheads="1"/>
            </p:cNvSpPr>
            <p:nvPr/>
          </p:nvSpPr>
          <p:spPr bwMode="auto">
            <a:xfrm>
              <a:off x="-190" y="982"/>
              <a:ext cx="4339" cy="1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4000" b="1">
                  <a:latin typeface="黑体" pitchFamily="49" charset="-122"/>
                  <a:ea typeface="黑体" pitchFamily="49" charset="-122"/>
                </a:rPr>
                <a:t>学习生字词</a:t>
              </a:r>
            </a:p>
          </p:txBody>
        </p:sp>
      </p:grpSp>
      <p:grpSp>
        <p:nvGrpSpPr>
          <p:cNvPr id="28674" name="组合 3"/>
          <p:cNvGrpSpPr>
            <a:grpSpLocks/>
          </p:cNvGrpSpPr>
          <p:nvPr/>
        </p:nvGrpSpPr>
        <p:grpSpPr bwMode="auto">
          <a:xfrm>
            <a:off x="712788" y="1987550"/>
            <a:ext cx="1370012" cy="1322388"/>
            <a:chOff x="-955824" y="1697380"/>
            <a:chExt cx="1887537" cy="1911460"/>
          </a:xfrm>
        </p:grpSpPr>
        <p:pic>
          <p:nvPicPr>
            <p:cNvPr id="28704" name="图片 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55824" y="1697380"/>
              <a:ext cx="1887537" cy="188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5" name="TextBox 4"/>
            <p:cNvSpPr txBox="1">
              <a:spLocks noChangeArrowheads="1"/>
            </p:cNvSpPr>
            <p:nvPr/>
          </p:nvSpPr>
          <p:spPr bwMode="auto">
            <a:xfrm>
              <a:off x="-781453" y="1697431"/>
              <a:ext cx="1539600" cy="1911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r>
                <a:rPr lang="zh-CN" altLang="en-US" sz="8000" b="1">
                  <a:latin typeface="楷体_GB2312"/>
                  <a:ea typeface="楷体_GB2312"/>
                  <a:cs typeface="楷体_GB2312"/>
                </a:rPr>
                <a:t>芙</a:t>
              </a:r>
            </a:p>
          </p:txBody>
        </p:sp>
      </p:grpSp>
      <p:grpSp>
        <p:nvGrpSpPr>
          <p:cNvPr id="28675" name="组合 9"/>
          <p:cNvGrpSpPr>
            <a:grpSpLocks/>
          </p:cNvGrpSpPr>
          <p:nvPr/>
        </p:nvGrpSpPr>
        <p:grpSpPr bwMode="auto">
          <a:xfrm>
            <a:off x="3608388" y="2036763"/>
            <a:ext cx="1370012" cy="1322387"/>
            <a:chOff x="-955824" y="1697380"/>
            <a:chExt cx="1887537" cy="1911460"/>
          </a:xfrm>
        </p:grpSpPr>
        <p:pic>
          <p:nvPicPr>
            <p:cNvPr id="28702" name="图片 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55824" y="1697380"/>
              <a:ext cx="1887537" cy="188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3" name="TextBox 4"/>
            <p:cNvSpPr txBox="1">
              <a:spLocks noChangeArrowheads="1"/>
            </p:cNvSpPr>
            <p:nvPr/>
          </p:nvSpPr>
          <p:spPr bwMode="auto">
            <a:xfrm>
              <a:off x="-781453" y="1697431"/>
              <a:ext cx="1539600" cy="1911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r>
                <a:rPr lang="zh-CN" altLang="en-US" sz="8000" b="1">
                  <a:latin typeface="楷体_GB2312"/>
                  <a:ea typeface="楷体_GB2312"/>
                  <a:cs typeface="楷体_GB2312"/>
                </a:rPr>
                <a:t>蓉</a:t>
              </a:r>
            </a:p>
          </p:txBody>
        </p:sp>
      </p:grpSp>
      <p:grpSp>
        <p:nvGrpSpPr>
          <p:cNvPr id="28676" name="组合 9"/>
          <p:cNvGrpSpPr>
            <a:grpSpLocks/>
          </p:cNvGrpSpPr>
          <p:nvPr/>
        </p:nvGrpSpPr>
        <p:grpSpPr bwMode="auto">
          <a:xfrm>
            <a:off x="6572250" y="1971675"/>
            <a:ext cx="1371600" cy="1371600"/>
            <a:chOff x="-955824" y="1601952"/>
            <a:chExt cx="1887537" cy="1982966"/>
          </a:xfrm>
        </p:grpSpPr>
        <p:pic>
          <p:nvPicPr>
            <p:cNvPr id="28700" name="图片 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55824" y="1697380"/>
              <a:ext cx="1887537" cy="188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701" name="TextBox 4"/>
            <p:cNvSpPr txBox="1">
              <a:spLocks noChangeArrowheads="1"/>
            </p:cNvSpPr>
            <p:nvPr/>
          </p:nvSpPr>
          <p:spPr bwMode="auto">
            <a:xfrm>
              <a:off x="-781453" y="1601952"/>
              <a:ext cx="1539600" cy="1911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r>
                <a:rPr lang="zh-CN" altLang="en-US" sz="8000" b="1">
                  <a:latin typeface="楷体_GB2312"/>
                  <a:ea typeface="楷体_GB2312"/>
                  <a:cs typeface="楷体_GB2312"/>
                </a:rPr>
                <a:t>洛</a:t>
              </a:r>
            </a:p>
          </p:txBody>
        </p:sp>
      </p:grpSp>
      <p:grpSp>
        <p:nvGrpSpPr>
          <p:cNvPr id="28677" name="组合 9"/>
          <p:cNvGrpSpPr>
            <a:grpSpLocks/>
          </p:cNvGrpSpPr>
          <p:nvPr/>
        </p:nvGrpSpPr>
        <p:grpSpPr bwMode="auto">
          <a:xfrm>
            <a:off x="9391650" y="4270375"/>
            <a:ext cx="1370013" cy="1320800"/>
            <a:chOff x="-955824" y="1697380"/>
            <a:chExt cx="1887537" cy="1911511"/>
          </a:xfrm>
        </p:grpSpPr>
        <p:pic>
          <p:nvPicPr>
            <p:cNvPr id="28698" name="图片 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55824" y="1697380"/>
              <a:ext cx="1887537" cy="188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9" name="TextBox 4"/>
            <p:cNvSpPr txBox="1">
              <a:spLocks noChangeArrowheads="1"/>
            </p:cNvSpPr>
            <p:nvPr/>
          </p:nvSpPr>
          <p:spPr bwMode="auto">
            <a:xfrm>
              <a:off x="-781453" y="1697431"/>
              <a:ext cx="1539600" cy="1911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r>
                <a:rPr lang="zh-CN" altLang="en-US" sz="8000" b="1">
                  <a:latin typeface="楷体_GB2312"/>
                  <a:ea typeface="楷体_GB2312"/>
                  <a:cs typeface="楷体_GB2312"/>
                </a:rPr>
                <a:t>坤</a:t>
              </a:r>
            </a:p>
          </p:txBody>
        </p:sp>
      </p:grpSp>
      <p:sp>
        <p:nvSpPr>
          <p:cNvPr id="28678" name="文本框 54"/>
          <p:cNvSpPr txBox="1">
            <a:spLocks noChangeArrowheads="1"/>
          </p:cNvSpPr>
          <p:nvPr/>
        </p:nvSpPr>
        <p:spPr bwMode="auto">
          <a:xfrm>
            <a:off x="1012825" y="1330325"/>
            <a:ext cx="9429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latin typeface="宋体" charset="-122"/>
              </a:rPr>
              <a:t>fú</a:t>
            </a:r>
          </a:p>
        </p:txBody>
      </p:sp>
      <p:sp>
        <p:nvSpPr>
          <p:cNvPr id="28679" name="文本框 55"/>
          <p:cNvSpPr txBox="1">
            <a:spLocks noChangeArrowheads="1"/>
          </p:cNvSpPr>
          <p:nvPr/>
        </p:nvSpPr>
        <p:spPr bwMode="auto">
          <a:xfrm>
            <a:off x="9596438" y="3595688"/>
            <a:ext cx="96043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latin typeface="宋体" charset="-122"/>
              </a:rPr>
              <a:t>kūn</a:t>
            </a:r>
          </a:p>
        </p:txBody>
      </p:sp>
      <p:sp>
        <p:nvSpPr>
          <p:cNvPr id="28680" name="文本框 57"/>
          <p:cNvSpPr txBox="1">
            <a:spLocks noChangeArrowheads="1"/>
          </p:cNvSpPr>
          <p:nvPr/>
        </p:nvSpPr>
        <p:spPr bwMode="auto">
          <a:xfrm>
            <a:off x="6851650" y="1296988"/>
            <a:ext cx="1503363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latin typeface="宋体" charset="-122"/>
              </a:rPr>
              <a:t>luò</a:t>
            </a:r>
          </a:p>
        </p:txBody>
      </p:sp>
      <p:sp>
        <p:nvSpPr>
          <p:cNvPr id="28681" name="文本框 58"/>
          <p:cNvSpPr txBox="1">
            <a:spLocks noChangeArrowheads="1"/>
          </p:cNvSpPr>
          <p:nvPr/>
        </p:nvSpPr>
        <p:spPr bwMode="auto">
          <a:xfrm>
            <a:off x="3735388" y="1330325"/>
            <a:ext cx="13430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latin typeface="宋体" charset="-122"/>
              </a:rPr>
              <a:t>rónɡ</a:t>
            </a:r>
          </a:p>
        </p:txBody>
      </p:sp>
      <p:grpSp>
        <p:nvGrpSpPr>
          <p:cNvPr id="28682" name="组合 9"/>
          <p:cNvGrpSpPr>
            <a:grpSpLocks/>
          </p:cNvGrpSpPr>
          <p:nvPr/>
        </p:nvGrpSpPr>
        <p:grpSpPr bwMode="auto">
          <a:xfrm>
            <a:off x="9391650" y="1903413"/>
            <a:ext cx="1370013" cy="2552700"/>
            <a:chOff x="-955824" y="1551460"/>
            <a:chExt cx="1887537" cy="3691438"/>
          </a:xfrm>
        </p:grpSpPr>
        <p:pic>
          <p:nvPicPr>
            <p:cNvPr id="28696" name="图片 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55824" y="1697380"/>
              <a:ext cx="1887537" cy="188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7" name="TextBox 4"/>
            <p:cNvSpPr txBox="1">
              <a:spLocks noChangeArrowheads="1"/>
            </p:cNvSpPr>
            <p:nvPr/>
          </p:nvSpPr>
          <p:spPr bwMode="auto">
            <a:xfrm>
              <a:off x="-781453" y="1551460"/>
              <a:ext cx="1539600" cy="369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r>
                <a:rPr lang="zh-CN" altLang="en-US" sz="8000" b="1">
                  <a:latin typeface="楷体_GB2312"/>
                  <a:ea typeface="楷体_GB2312"/>
                  <a:cs typeface="楷体_GB2312"/>
                  <a:sym typeface="+mn-ea"/>
                </a:rPr>
                <a:t>壶</a:t>
              </a:r>
              <a:endParaRPr lang="zh-CN" altLang="en-US" sz="8000" b="1">
                <a:latin typeface="楷体_GB2312"/>
                <a:ea typeface="楷体_GB2312"/>
                <a:cs typeface="楷体_GB2312"/>
              </a:endParaRPr>
            </a:p>
            <a:p>
              <a:endParaRPr lang="en-US" altLang="zh-CN" sz="4000" b="1">
                <a:latin typeface="宋体" charset="-122"/>
              </a:endParaRPr>
            </a:p>
          </p:txBody>
        </p:sp>
      </p:grpSp>
      <p:sp>
        <p:nvSpPr>
          <p:cNvPr id="28683" name="文本框 12"/>
          <p:cNvSpPr txBox="1">
            <a:spLocks noChangeArrowheads="1"/>
          </p:cNvSpPr>
          <p:nvPr/>
        </p:nvSpPr>
        <p:spPr bwMode="auto">
          <a:xfrm>
            <a:off x="9518650" y="1281113"/>
            <a:ext cx="15017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latin typeface="宋体" charset="-122"/>
              </a:rPr>
              <a:t>hú</a:t>
            </a:r>
          </a:p>
        </p:txBody>
      </p:sp>
      <p:grpSp>
        <p:nvGrpSpPr>
          <p:cNvPr id="28684" name="组合 9"/>
          <p:cNvGrpSpPr>
            <a:grpSpLocks/>
          </p:cNvGrpSpPr>
          <p:nvPr/>
        </p:nvGrpSpPr>
        <p:grpSpPr bwMode="auto">
          <a:xfrm>
            <a:off x="6572250" y="4270375"/>
            <a:ext cx="1371600" cy="1320800"/>
            <a:chOff x="-955824" y="1697380"/>
            <a:chExt cx="1887537" cy="1911511"/>
          </a:xfrm>
        </p:grpSpPr>
        <p:pic>
          <p:nvPicPr>
            <p:cNvPr id="28694" name="图片 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55824" y="1697380"/>
              <a:ext cx="1887537" cy="188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5" name="TextBox 4"/>
            <p:cNvSpPr txBox="1">
              <a:spLocks noChangeArrowheads="1"/>
            </p:cNvSpPr>
            <p:nvPr/>
          </p:nvSpPr>
          <p:spPr bwMode="auto">
            <a:xfrm>
              <a:off x="-781453" y="1697431"/>
              <a:ext cx="1539600" cy="1911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r>
                <a:rPr lang="zh-CN" altLang="en-US" sz="8000" b="1">
                  <a:latin typeface="楷体_GB2312"/>
                  <a:ea typeface="楷体_GB2312"/>
                  <a:cs typeface="楷体_GB2312"/>
                </a:rPr>
                <a:t>乾</a:t>
              </a:r>
            </a:p>
          </p:txBody>
        </p:sp>
      </p:grpSp>
      <p:grpSp>
        <p:nvGrpSpPr>
          <p:cNvPr id="28685" name="组合 9"/>
          <p:cNvGrpSpPr>
            <a:grpSpLocks/>
          </p:cNvGrpSpPr>
          <p:nvPr/>
        </p:nvGrpSpPr>
        <p:grpSpPr bwMode="auto">
          <a:xfrm>
            <a:off x="3608388" y="4319588"/>
            <a:ext cx="1370012" cy="1322387"/>
            <a:chOff x="-955824" y="1697380"/>
            <a:chExt cx="1887537" cy="1911511"/>
          </a:xfrm>
        </p:grpSpPr>
        <p:pic>
          <p:nvPicPr>
            <p:cNvPr id="28692" name="图片 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55824" y="1697380"/>
              <a:ext cx="1887537" cy="188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3" name="TextBox 4"/>
            <p:cNvSpPr txBox="1">
              <a:spLocks noChangeArrowheads="1"/>
            </p:cNvSpPr>
            <p:nvPr/>
          </p:nvSpPr>
          <p:spPr bwMode="auto">
            <a:xfrm>
              <a:off x="-781453" y="1697431"/>
              <a:ext cx="1539600" cy="1911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r>
                <a:rPr lang="zh-CN" altLang="en-US" sz="8000" b="1">
                  <a:latin typeface="楷体_GB2312"/>
                  <a:ea typeface="楷体_GB2312"/>
                  <a:cs typeface="楷体_GB2312"/>
                </a:rPr>
                <a:t>砚</a:t>
              </a:r>
            </a:p>
          </p:txBody>
        </p:sp>
      </p:grpSp>
      <p:sp>
        <p:nvSpPr>
          <p:cNvPr id="28686" name="文本框 56"/>
          <p:cNvSpPr txBox="1">
            <a:spLocks noChangeArrowheads="1"/>
          </p:cNvSpPr>
          <p:nvPr/>
        </p:nvSpPr>
        <p:spPr bwMode="auto">
          <a:xfrm>
            <a:off x="6635750" y="3613150"/>
            <a:ext cx="1244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latin typeface="宋体" charset="-122"/>
              </a:rPr>
              <a:t>qián</a:t>
            </a:r>
          </a:p>
        </p:txBody>
      </p:sp>
      <p:sp>
        <p:nvSpPr>
          <p:cNvPr id="28687" name="文本框 59"/>
          <p:cNvSpPr txBox="1">
            <a:spLocks noChangeArrowheads="1"/>
          </p:cNvSpPr>
          <p:nvPr/>
        </p:nvSpPr>
        <p:spPr bwMode="auto">
          <a:xfrm>
            <a:off x="3822700" y="3562350"/>
            <a:ext cx="1030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latin typeface="宋体" charset="-122"/>
                <a:sym typeface="+mn-ea"/>
              </a:rPr>
              <a:t>yàn</a:t>
            </a:r>
            <a:endParaRPr lang="en-US" altLang="zh-CN" sz="4000" b="1">
              <a:latin typeface="Calibri" pitchFamily="34" charset="0"/>
            </a:endParaRPr>
          </a:p>
        </p:txBody>
      </p:sp>
      <p:grpSp>
        <p:nvGrpSpPr>
          <p:cNvPr id="28688" name="组合 9"/>
          <p:cNvGrpSpPr>
            <a:grpSpLocks/>
          </p:cNvGrpSpPr>
          <p:nvPr/>
        </p:nvGrpSpPr>
        <p:grpSpPr bwMode="auto">
          <a:xfrm>
            <a:off x="712788" y="4319588"/>
            <a:ext cx="1370012" cy="1322387"/>
            <a:chOff x="-955824" y="1697380"/>
            <a:chExt cx="1887537" cy="1911511"/>
          </a:xfrm>
        </p:grpSpPr>
        <p:pic>
          <p:nvPicPr>
            <p:cNvPr id="28690" name="图片 2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55824" y="1697380"/>
              <a:ext cx="1887537" cy="188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91" name="TextBox 4"/>
            <p:cNvSpPr txBox="1">
              <a:spLocks noChangeArrowheads="1"/>
            </p:cNvSpPr>
            <p:nvPr/>
          </p:nvSpPr>
          <p:spPr bwMode="auto">
            <a:xfrm>
              <a:off x="-781453" y="1697431"/>
              <a:ext cx="1539600" cy="1911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Ctr="1">
              <a:spAutoFit/>
            </a:bodyPr>
            <a:lstStyle/>
            <a:p>
              <a:r>
                <a:rPr lang="zh-CN" altLang="en-US" sz="8000" b="1">
                  <a:latin typeface="楷体_GB2312"/>
                  <a:ea typeface="楷体_GB2312"/>
                  <a:cs typeface="楷体_GB2312"/>
                </a:rPr>
                <a:t>雁</a:t>
              </a:r>
            </a:p>
          </p:txBody>
        </p:sp>
      </p:grpSp>
      <p:sp>
        <p:nvSpPr>
          <p:cNvPr id="28689" name="文本框 16"/>
          <p:cNvSpPr txBox="1">
            <a:spLocks noChangeArrowheads="1"/>
          </p:cNvSpPr>
          <p:nvPr/>
        </p:nvSpPr>
        <p:spPr bwMode="auto">
          <a:xfrm>
            <a:off x="1001713" y="3595688"/>
            <a:ext cx="9652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latin typeface="宋体" charset="-122"/>
              </a:rPr>
              <a:t>yàn</a:t>
            </a:r>
            <a:endParaRPr lang="en-US" altLang="zh-CN" sz="40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374650" y="528638"/>
            <a:ext cx="4514850" cy="1173162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698" name="文本框 2"/>
          <p:cNvSpPr txBox="1">
            <a:spLocks noChangeArrowheads="1"/>
          </p:cNvSpPr>
          <p:nvPr/>
        </p:nvSpPr>
        <p:spPr bwMode="auto">
          <a:xfrm>
            <a:off x="676275" y="762000"/>
            <a:ext cx="3911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小结，布置作业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74650" y="1906588"/>
            <a:ext cx="113284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latin typeface="Calibri" pitchFamily="34" charset="0"/>
              </a:rPr>
              <a:t>1.小结：</a:t>
            </a:r>
            <a:r>
              <a:rPr lang="zh-CN" altLang="en-US" sz="3200">
                <a:latin typeface="Calibri" pitchFamily="34" charset="0"/>
              </a:rPr>
              <a:t>这是--首送别诗。诗人并没有因为友人的离别而伤感，相反，却乐观地要友人给亲人传达自己的信念，即“一片冰心在玉壶”，表达了诗人没有因为横遭谤议贬谪而改变志气的决心与豪迈。</a:t>
            </a: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Calibri" pitchFamily="34" charset="0"/>
              </a:rPr>
              <a:t>2.作业</a:t>
            </a:r>
            <a:r>
              <a:rPr lang="zh-CN" altLang="en-US" sz="3200">
                <a:latin typeface="Calibri" pitchFamily="34" charset="0"/>
              </a:rPr>
              <a:t>：背诵古诗《芙蓉楼送辛渐》，并默写古诗。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517525" y="295275"/>
            <a:ext cx="2728913" cy="1173163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2" name="文本框 8"/>
          <p:cNvSpPr txBox="1">
            <a:spLocks noChangeArrowheads="1"/>
          </p:cNvSpPr>
          <p:nvPr/>
        </p:nvSpPr>
        <p:spPr bwMode="auto">
          <a:xfrm>
            <a:off x="754063" y="531813"/>
            <a:ext cx="22558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板书设计</a:t>
            </a:r>
          </a:p>
        </p:txBody>
      </p:sp>
      <p:sp>
        <p:nvSpPr>
          <p:cNvPr id="30723" name="文本框 1"/>
          <p:cNvSpPr txBox="1">
            <a:spLocks noChangeArrowheads="1"/>
          </p:cNvSpPr>
          <p:nvPr/>
        </p:nvSpPr>
        <p:spPr bwMode="auto">
          <a:xfrm>
            <a:off x="1346200" y="1468438"/>
            <a:ext cx="94996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US" altLang="zh-CN" sz="4000" b="1">
                <a:latin typeface="Calibri" pitchFamily="34" charset="0"/>
              </a:rPr>
              <a:t>21  </a:t>
            </a:r>
            <a:r>
              <a:rPr lang="zh-CN" altLang="en-US" sz="4000" b="1">
                <a:latin typeface="Calibri" pitchFamily="34" charset="0"/>
              </a:rPr>
              <a:t>古诗三首</a:t>
            </a:r>
          </a:p>
          <a:p>
            <a:pPr algn="ctr">
              <a:lnSpc>
                <a:spcPct val="160000"/>
              </a:lnSpc>
            </a:pPr>
            <a:r>
              <a:rPr lang="zh-CN" altLang="en-US" sz="3200" b="1">
                <a:latin typeface="楷体" pitchFamily="49" charset="-122"/>
                <a:ea typeface="楷体" pitchFamily="49" charset="-122"/>
              </a:rPr>
              <a:t>  芙蓉落送辛渐  </a:t>
            </a:r>
            <a:r>
              <a:rPr lang="zh-CN" altLang="en-US" sz="2800" b="1">
                <a:latin typeface="楷体" pitchFamily="49" charset="-122"/>
                <a:ea typeface="楷体" pitchFamily="49" charset="-122"/>
              </a:rPr>
              <a:t>              </a:t>
            </a:r>
          </a:p>
          <a:p>
            <a:pPr>
              <a:lnSpc>
                <a:spcPct val="160000"/>
              </a:lnSpc>
            </a:pPr>
            <a:r>
              <a:rPr lang="zh-CN" altLang="en-US" sz="3200" b="1">
                <a:latin typeface="楷体" pitchFamily="49" charset="-122"/>
                <a:ea typeface="楷体" pitchFamily="49" charset="-122"/>
              </a:rPr>
              <a:t>                  寒雨    孤</a:t>
            </a:r>
          </a:p>
          <a:p>
            <a:pPr>
              <a:lnSpc>
                <a:spcPct val="160000"/>
              </a:lnSpc>
            </a:pPr>
            <a:r>
              <a:rPr lang="zh-CN" altLang="en-US" sz="3200" b="1">
                <a:latin typeface="楷体" pitchFamily="49" charset="-122"/>
                <a:ea typeface="楷体" pitchFamily="49" charset="-122"/>
              </a:rPr>
              <a:t>                  冰心    玉壶</a:t>
            </a:r>
          </a:p>
          <a:p>
            <a:pPr>
              <a:lnSpc>
                <a:spcPct val="160000"/>
              </a:lnSpc>
            </a:pPr>
            <a:r>
              <a:rPr lang="zh-CN" altLang="en-US" sz="3200" b="1">
                <a:latin typeface="楷体" pitchFamily="49" charset="-122"/>
                <a:ea typeface="楷体" pitchFamily="49" charset="-122"/>
              </a:rPr>
              <a:t>                  坚强    乐观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517525" y="295275"/>
            <a:ext cx="2728913" cy="1173163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746" name="文本框 8"/>
          <p:cNvSpPr txBox="1">
            <a:spLocks noChangeArrowheads="1"/>
          </p:cNvSpPr>
          <p:nvPr/>
        </p:nvSpPr>
        <p:spPr bwMode="auto">
          <a:xfrm>
            <a:off x="754063" y="531813"/>
            <a:ext cx="22558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课时作业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0900" y="1168400"/>
            <a:ext cx="11452225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一、看拼音，写词语。</a:t>
            </a: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宋体" charset="-122"/>
              </a:rPr>
              <a:t>  </a:t>
            </a:r>
            <a:r>
              <a:rPr lang="en-US" altLang="zh-CN" sz="2400" b="1">
                <a:latin typeface="宋体" charset="-122"/>
              </a:rPr>
              <a:t>fú rónɡ   luò yán</a:t>
            </a:r>
            <a:r>
              <a:rPr lang="en-US" altLang="zh-CN" sz="2400" b="1">
                <a:latin typeface="宋体" charset="-122"/>
                <a:sym typeface="+mn-ea"/>
              </a:rPr>
              <a:t>ɡ</a:t>
            </a:r>
            <a:r>
              <a:rPr lang="en-US" altLang="zh-CN" sz="2400" b="1">
                <a:latin typeface="宋体" charset="-122"/>
              </a:rPr>
              <a:t>    shuǐ hú     dà yàn      y</a:t>
            </a:r>
            <a:r>
              <a:rPr lang="en-US" altLang="zh-CN" sz="2400" b="1">
                <a:latin typeface="宋体" charset="-122"/>
                <a:sym typeface="+mn-ea"/>
              </a:rPr>
              <a:t>à</a:t>
            </a:r>
            <a:r>
              <a:rPr lang="en-US" altLang="zh-CN" sz="2400" b="1">
                <a:latin typeface="宋体" charset="-122"/>
              </a:rPr>
              <a:t>n chí     qián kū</a:t>
            </a: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（ 芙 蓉 ）（ 洛 阳 ）（ 水 壶 ） （ 大 雁 ） （ 砚 池 ）  （ 乾 坤 ）</a:t>
            </a:r>
          </a:p>
          <a:p>
            <a:pPr>
              <a:lnSpc>
                <a:spcPct val="140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二、按要求回答问题。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 b="1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解释词语：</a:t>
            </a:r>
          </a:p>
          <a:p>
            <a:pPr>
              <a:lnSpc>
                <a:spcPct val="130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 平明：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</a:rPr>
              <a:t>  天刚亮  </a:t>
            </a:r>
            <a:r>
              <a:rPr lang="zh-CN" altLang="en-US" sz="2400" b="1">
                <a:latin typeface="楷体" pitchFamily="49" charset="-122"/>
                <a:ea typeface="楷体" pitchFamily="49" charset="-122"/>
              </a:rPr>
              <a:t>           冰心：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</a:rPr>
              <a:t> 像冰一样晶莹、纯洁的心</a:t>
            </a:r>
            <a:r>
              <a:rPr lang="en-US" altLang="zh-CN" sz="2400" b="1" u="sng">
                <a:latin typeface="楷体" pitchFamily="49" charset="-122"/>
                <a:ea typeface="楷体" pitchFamily="49" charset="-122"/>
              </a:rPr>
              <a:t>__</a:t>
            </a:r>
          </a:p>
          <a:p>
            <a:pPr>
              <a:lnSpc>
                <a:spcPct val="130000"/>
              </a:lnSpc>
            </a:pPr>
            <a:r>
              <a:rPr lang="en-US" altLang="zh-CN" sz="2400" b="1">
                <a:latin typeface="楷体" pitchFamily="49" charset="-122"/>
                <a:ea typeface="楷体" pitchFamily="49" charset="-122"/>
                <a:sym typeface="+mn-ea"/>
              </a:rPr>
              <a:t>2.《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芙蓉楼送辛渐</a:t>
            </a:r>
            <a:r>
              <a:rPr lang="en-US" altLang="zh-CN" sz="2400" b="1">
                <a:latin typeface="楷体" pitchFamily="49" charset="-122"/>
                <a:ea typeface="楷体" pitchFamily="49" charset="-122"/>
                <a:sym typeface="+mn-ea"/>
              </a:rPr>
              <a:t>》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是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  <a:sym typeface="+mn-ea"/>
              </a:rPr>
              <a:t> 唐 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朝诗人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  <a:sym typeface="+mn-ea"/>
              </a:rPr>
              <a:t> 王昌龄 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写的一首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  <a:sym typeface="+mn-ea"/>
              </a:rPr>
              <a:t> 送别 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诗。诗人与友人分别的时间是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  <a:sym typeface="+mn-ea"/>
              </a:rPr>
              <a:t> 早晨 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，具体的地点是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  <a:sym typeface="+mn-ea"/>
              </a:rPr>
              <a:t> 芙蓉楼 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，友人所去的地方是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  <a:sym typeface="+mn-ea"/>
              </a:rPr>
              <a:t> 洛阳 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。</a:t>
            </a:r>
            <a:endParaRPr lang="zh-CN" altLang="en-US" sz="2400" b="1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 </a:t>
            </a:r>
            <a:r>
              <a:rPr lang="en-US" altLang="zh-CN" sz="2400" b="1">
                <a:latin typeface="楷体" pitchFamily="49" charset="-122"/>
                <a:ea typeface="楷体" pitchFamily="49" charset="-122"/>
                <a:sym typeface="+mn-ea"/>
              </a:rPr>
              <a:t>3.《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芙蓉楼送辛渐</a:t>
            </a:r>
            <a:r>
              <a:rPr lang="en-US" altLang="zh-CN" sz="2400" b="1">
                <a:latin typeface="楷体" pitchFamily="49" charset="-122"/>
                <a:ea typeface="楷体" pitchFamily="49" charset="-122"/>
                <a:sym typeface="+mn-ea"/>
              </a:rPr>
              <a:t>》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最后一句是运用了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  <a:sym typeface="+mn-ea"/>
              </a:rPr>
              <a:t> 比喻 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修辞手法，表现了作者</a:t>
            </a:r>
            <a:r>
              <a:rPr lang="zh-CN" altLang="en-US" sz="2400" b="1" u="sng">
                <a:latin typeface="楷体" pitchFamily="49" charset="-122"/>
                <a:ea typeface="楷体" pitchFamily="49" charset="-122"/>
                <a:sym typeface="+mn-ea"/>
              </a:rPr>
              <a:t> 清廉正直、    </a:t>
            </a:r>
            <a:endParaRPr lang="zh-CN" altLang="en-US" sz="2400" b="1" u="sng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u="sng">
                <a:latin typeface="楷体" pitchFamily="49" charset="-122"/>
                <a:ea typeface="楷体" pitchFamily="49" charset="-122"/>
                <a:sym typeface="+mn-ea"/>
              </a:rPr>
              <a:t> 永葆高洁 </a:t>
            </a:r>
            <a:r>
              <a:rPr lang="zh-CN" altLang="en-US" sz="2400" b="1">
                <a:latin typeface="楷体" pitchFamily="49" charset="-122"/>
                <a:ea typeface="楷体" pitchFamily="49" charset="-122"/>
                <a:sym typeface="+mn-ea"/>
              </a:rPr>
              <a:t>的品格。</a:t>
            </a:r>
            <a:endParaRPr lang="zh-CN" altLang="en-US" sz="2400" b="1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30000"/>
              </a:lnSpc>
            </a:pPr>
            <a:endParaRPr lang="en-US" sz="2400" b="1" u="sng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5" y="2332038"/>
            <a:ext cx="10972800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 b="1"/>
              <a:t>21.</a:t>
            </a:r>
            <a:r>
              <a:rPr lang="zh-CN" altLang="en-US" sz="5400" b="1"/>
              <a:t>古诗三首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虚尾箭头 6"/>
          <p:cNvSpPr/>
          <p:nvPr/>
        </p:nvSpPr>
        <p:spPr>
          <a:xfrm>
            <a:off x="517525" y="442913"/>
            <a:ext cx="2727325" cy="1173162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62" name="文本框 8"/>
          <p:cNvSpPr txBox="1">
            <a:spLocks noChangeArrowheads="1"/>
          </p:cNvSpPr>
          <p:nvPr/>
        </p:nvSpPr>
        <p:spPr bwMode="auto">
          <a:xfrm>
            <a:off x="754063" y="676275"/>
            <a:ext cx="22542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课时目标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17525" y="2398713"/>
            <a:ext cx="11249025" cy="2060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b="1" dirty="0">
                <a:latin typeface="楷体_GB2312" pitchFamily="49" charset="-122"/>
                <a:ea typeface="楷体_GB2312" pitchFamily="49" charset="-122"/>
                <a:cs typeface="+mn-ea"/>
              </a:rPr>
              <a:t>1.会认“芙、蓉、洛”等生字，会写“壶</a:t>
            </a:r>
            <a:r>
              <a:rPr lang="zh-CN" sz="3200" b="1" dirty="0">
                <a:latin typeface="楷体_GB2312" pitchFamily="49" charset="-122"/>
                <a:ea typeface="楷体_GB2312" pitchFamily="49" charset="-122"/>
                <a:cs typeface="+mn-ea"/>
              </a:rPr>
              <a:t>、雁</a:t>
            </a:r>
            <a:r>
              <a:rPr lang="zh-CN" sz="3200" b="1" dirty="0"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、</a:t>
            </a:r>
            <a:r>
              <a:rPr lang="zh-CN" sz="3200" b="1" dirty="0">
                <a:latin typeface="楷体_GB2312" pitchFamily="49" charset="-122"/>
                <a:ea typeface="楷体_GB2312" pitchFamily="49" charset="-122"/>
                <a:cs typeface="+mn-ea"/>
              </a:rPr>
              <a:t>砚</a:t>
            </a:r>
            <a:r>
              <a:rPr sz="3200" b="1" dirty="0">
                <a:latin typeface="楷体_GB2312" pitchFamily="49" charset="-122"/>
                <a:ea typeface="楷体_GB2312" pitchFamily="49" charset="-122"/>
                <a:cs typeface="+mn-ea"/>
              </a:rPr>
              <a:t>”等生字。</a:t>
            </a:r>
          </a:p>
          <a:p>
            <a:pPr fontAlgn="auto">
              <a:lnSpc>
                <a:spcPct val="2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b="1" dirty="0">
                <a:latin typeface="楷体_GB2312" pitchFamily="49" charset="-122"/>
                <a:ea typeface="楷体_GB2312" pitchFamily="49" charset="-122"/>
                <a:cs typeface="+mn-ea"/>
              </a:rPr>
              <a:t>2.</a:t>
            </a:r>
            <a:r>
              <a:rPr sz="3200" b="1" dirty="0">
                <a:latin typeface="楷体_GB2312" pitchFamily="49" charset="-122"/>
                <a:ea typeface="楷体_GB2312" pitchFamily="49" charset="-122"/>
                <a:cs typeface="+mn-ea"/>
                <a:sym typeface="+mn-ea"/>
              </a:rPr>
              <a:t>了解古诗的写作背景，有感情地朗读古诗，背诵古诗。</a:t>
            </a:r>
            <a:endParaRPr lang="zh-CN" sz="3200" b="1" dirty="0">
              <a:latin typeface="楷体_GB2312" pitchFamily="49" charset="-122"/>
              <a:ea typeface="楷体_GB2312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5"/>
          <p:cNvSpPr txBox="1">
            <a:spLocks noChangeArrowheads="1"/>
          </p:cNvSpPr>
          <p:nvPr/>
        </p:nvSpPr>
        <p:spPr bwMode="auto">
          <a:xfrm>
            <a:off x="5108575" y="2374900"/>
            <a:ext cx="40227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000" b="1">
                <a:latin typeface="楷体" pitchFamily="49" charset="-122"/>
                <a:ea typeface="楷体" pitchFamily="49" charset="-122"/>
              </a:rPr>
              <a:t> 第一课时</a:t>
            </a:r>
          </a:p>
        </p:txBody>
      </p:sp>
      <p:pic>
        <p:nvPicPr>
          <p:cNvPr id="16386" name="图片 4" descr="604295ee908b40eef4d1f6db32a98d4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3" y="495300"/>
            <a:ext cx="648652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A_淘宝店chenying0907 596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9131300" y="635000"/>
            <a:ext cx="29718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自由: 形状 17"/>
          <p:cNvSpPr/>
          <p:nvPr/>
        </p:nvSpPr>
        <p:spPr>
          <a:xfrm>
            <a:off x="3852863" y="715963"/>
            <a:ext cx="8339137" cy="5573712"/>
          </a:xfrm>
          <a:custGeom>
            <a:avLst/>
            <a:gdLst>
              <a:gd name="connsiteX0" fmla="*/ 1358039 w 7808747"/>
              <a:gd name="connsiteY0" fmla="*/ 0 h 6858000"/>
              <a:gd name="connsiteX1" fmla="*/ 7808747 w 7808747"/>
              <a:gd name="connsiteY1" fmla="*/ 0 h 6858000"/>
              <a:gd name="connsiteX2" fmla="*/ 7808747 w 7808747"/>
              <a:gd name="connsiteY2" fmla="*/ 6858000 h 6858000"/>
              <a:gd name="connsiteX3" fmla="*/ 1427661 w 7808747"/>
              <a:gd name="connsiteY3" fmla="*/ 6858000 h 6858000"/>
              <a:gd name="connsiteX4" fmla="*/ 1278500 w 7808747"/>
              <a:gd name="connsiteY4" fmla="*/ 6701551 h 6858000"/>
              <a:gd name="connsiteX5" fmla="*/ 0 w 7808747"/>
              <a:gd name="connsiteY5" fmla="*/ 3392488 h 6858000"/>
              <a:gd name="connsiteX6" fmla="*/ 1278500 w 7808747"/>
              <a:gd name="connsiteY6" fmla="*/ 8342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8747" h="6858000">
                <a:moveTo>
                  <a:pt x="1358039" y="0"/>
                </a:moveTo>
                <a:lnTo>
                  <a:pt x="7808747" y="0"/>
                </a:lnTo>
                <a:lnTo>
                  <a:pt x="7808747" y="6858000"/>
                </a:lnTo>
                <a:lnTo>
                  <a:pt x="1427661" y="6858000"/>
                </a:lnTo>
                <a:lnTo>
                  <a:pt x="1278500" y="6701551"/>
                </a:lnTo>
                <a:cubicBezTo>
                  <a:pt x="484146" y="5827567"/>
                  <a:pt x="0" y="4666567"/>
                  <a:pt x="0" y="3392488"/>
                </a:cubicBezTo>
                <a:cubicBezTo>
                  <a:pt x="0" y="2118410"/>
                  <a:pt x="484146" y="957410"/>
                  <a:pt x="1278500" y="83426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  <a:effectLst>
            <a:outerShdw blurRad="368300" sx="101000" sy="101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腹有诗书气自华。读诗，能够陶冶人的情操；读诗，能够使我们的生活浪漫多彩；读诗，能够把我们带入古代惊心动魄的战争场景。</a:t>
            </a:r>
            <a:endParaRPr lang="zh-CN" altLang="en-US" dirty="0"/>
          </a:p>
        </p:txBody>
      </p:sp>
      <p:pic>
        <p:nvPicPr>
          <p:cNvPr id="17410" name="淘宝店chenying0907 74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523082" y="3172619"/>
            <a:ext cx="2716212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文本框 4"/>
          <p:cNvSpPr txBox="1">
            <a:spLocks noChangeArrowheads="1"/>
          </p:cNvSpPr>
          <p:nvPr/>
        </p:nvSpPr>
        <p:spPr bwMode="auto">
          <a:xfrm>
            <a:off x="4629150" y="1998663"/>
            <a:ext cx="624205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latin typeface="Calibri" pitchFamily="34" charset="0"/>
              </a:rPr>
              <a:t>                </a:t>
            </a:r>
            <a:r>
              <a:rPr lang="zh-CN" altLang="en-US" sz="3600" b="1">
                <a:solidFill>
                  <a:srgbClr val="1120DF"/>
                </a:solidFill>
                <a:latin typeface="楷体" pitchFamily="49" charset="-122"/>
                <a:ea typeface="楷体" pitchFamily="49" charset="-122"/>
              </a:rPr>
              <a:t>没有伟大的品格，就没有伟大的人，甚至也没有伟大的艺术家，伟大的行动者。</a:t>
            </a:r>
          </a:p>
        </p:txBody>
      </p:sp>
      <p:sp>
        <p:nvSpPr>
          <p:cNvPr id="3" name="虚尾箭头 2"/>
          <p:cNvSpPr/>
          <p:nvPr/>
        </p:nvSpPr>
        <p:spPr>
          <a:xfrm>
            <a:off x="287338" y="255588"/>
            <a:ext cx="5413375" cy="1173162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3" name="文本框 3"/>
          <p:cNvSpPr txBox="1">
            <a:spLocks noChangeArrowheads="1"/>
          </p:cNvSpPr>
          <p:nvPr/>
        </p:nvSpPr>
        <p:spPr bwMode="auto">
          <a:xfrm>
            <a:off x="493713" y="488950"/>
            <a:ext cx="50006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谈话交流，揭示课题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600" y="1239838"/>
            <a:ext cx="61468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文本框 2"/>
          <p:cNvSpPr txBox="1">
            <a:spLocks noChangeArrowheads="1"/>
          </p:cNvSpPr>
          <p:nvPr/>
        </p:nvSpPr>
        <p:spPr bwMode="auto">
          <a:xfrm>
            <a:off x="8629650" y="1325563"/>
            <a:ext cx="2501900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芙</a:t>
            </a:r>
          </a:p>
          <a:p>
            <a:r>
              <a:rPr lang="zh-CN" altLang="en-US" sz="4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蓉</a:t>
            </a:r>
          </a:p>
          <a:p>
            <a:r>
              <a:rPr lang="zh-CN" altLang="en-US" sz="4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楼</a:t>
            </a:r>
          </a:p>
          <a:p>
            <a:r>
              <a:rPr lang="zh-CN" altLang="en-US" sz="4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送 </a:t>
            </a:r>
            <a:r>
              <a:rPr lang="zh-CN" altLang="en-US" sz="4000" b="1">
                <a:solidFill>
                  <a:srgbClr val="1120DF"/>
                </a:solidFill>
                <a:latin typeface="楷体" pitchFamily="49" charset="-122"/>
                <a:ea typeface="楷体" pitchFamily="49" charset="-122"/>
              </a:rPr>
              <a:t>王</a:t>
            </a:r>
            <a:r>
              <a:rPr lang="zh-CN" altLang="en-US" sz="4800" b="1">
                <a:latin typeface="楷体" pitchFamily="49" charset="-122"/>
                <a:ea typeface="楷体" pitchFamily="49" charset="-122"/>
              </a:rPr>
              <a:t>   </a:t>
            </a:r>
          </a:p>
          <a:p>
            <a:r>
              <a:rPr lang="zh-CN" altLang="en-US" sz="4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辛 </a:t>
            </a:r>
            <a:r>
              <a:rPr lang="zh-CN" altLang="en-US" sz="4000" b="1">
                <a:solidFill>
                  <a:srgbClr val="1120DF"/>
                </a:solidFill>
                <a:latin typeface="楷体" pitchFamily="49" charset="-122"/>
                <a:ea typeface="楷体" pitchFamily="49" charset="-122"/>
              </a:rPr>
              <a:t>昌</a:t>
            </a:r>
            <a:endParaRPr lang="zh-CN" altLang="en-US" sz="4800" b="1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4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渐 </a:t>
            </a:r>
            <a:r>
              <a:rPr lang="zh-CN" altLang="en-US" sz="4000" b="1">
                <a:solidFill>
                  <a:srgbClr val="1120DF"/>
                </a:solidFill>
                <a:latin typeface="楷体" pitchFamily="49" charset="-122"/>
                <a:ea typeface="楷体" pitchFamily="49" charset="-122"/>
              </a:rPr>
              <a:t>龄</a:t>
            </a:r>
            <a:endParaRPr lang="zh-CN" altLang="en-US" sz="4400" b="1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/>
        </p:nvSpPr>
        <p:spPr bwMode="auto">
          <a:xfrm>
            <a:off x="273050" y="1758950"/>
            <a:ext cx="691515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40000"/>
              </a:lnSpc>
              <a:spcBef>
                <a:spcPct val="20000"/>
              </a:spcBef>
            </a:pPr>
            <a:r>
              <a:rPr lang="zh-CN" altLang="en-US" sz="3200">
                <a:latin typeface="Calibri" pitchFamily="34" charset="0"/>
              </a:rPr>
              <a:t>          </a:t>
            </a:r>
            <a:r>
              <a:rPr lang="zh-CN" altLang="en-US" sz="2800" b="1">
                <a:solidFill>
                  <a:srgbClr val="FF3300"/>
                </a:solidFill>
                <a:latin typeface="Calibri" pitchFamily="34" charset="0"/>
                <a:sym typeface="+mn-ea"/>
              </a:rPr>
              <a:t>王昌龄（？-约756）字少伯</a:t>
            </a:r>
            <a:r>
              <a:rPr lang="zh-CN" altLang="en-US" sz="2800" b="1">
                <a:latin typeface="Calibri" pitchFamily="34" charset="0"/>
                <a:sym typeface="+mn-ea"/>
              </a:rPr>
              <a:t>，京兆长安（今陕西西安）人。唐代著名边塞诗人，人誉“</a:t>
            </a:r>
            <a:r>
              <a:rPr lang="zh-CN" altLang="en-US" sz="2800" b="1">
                <a:solidFill>
                  <a:srgbClr val="FF3300"/>
                </a:solidFill>
                <a:latin typeface="Calibri" pitchFamily="34" charset="0"/>
                <a:sym typeface="+mn-ea"/>
              </a:rPr>
              <a:t>七绝圣手”</a:t>
            </a:r>
            <a:r>
              <a:rPr lang="zh-CN" altLang="en-US" sz="2800" b="1">
                <a:latin typeface="Calibri" pitchFamily="34" charset="0"/>
                <a:sym typeface="+mn-ea"/>
              </a:rPr>
              <a:t>。他的边塞诗气势雄浑，格调高昂，充满了积极向上的精神。</a:t>
            </a:r>
            <a:endParaRPr lang="zh-CN" altLang="en-US" sz="2800" b="1">
              <a:solidFill>
                <a:srgbClr val="0000FF"/>
              </a:solidFill>
              <a:latin typeface="华文楷体"/>
            </a:endParaRPr>
          </a:p>
        </p:txBody>
      </p:sp>
      <p:pic>
        <p:nvPicPr>
          <p:cNvPr id="19458" name="Picture 2" descr="200910300953265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6313" y="868363"/>
            <a:ext cx="4489450" cy="533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虚尾箭头 6"/>
          <p:cNvSpPr/>
          <p:nvPr/>
        </p:nvSpPr>
        <p:spPr>
          <a:xfrm>
            <a:off x="576263" y="311150"/>
            <a:ext cx="5434012" cy="1171575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60" name="文本框 3"/>
          <p:cNvSpPr txBox="1">
            <a:spLocks noChangeArrowheads="1"/>
          </p:cNvSpPr>
          <p:nvPr/>
        </p:nvSpPr>
        <p:spPr bwMode="auto">
          <a:xfrm>
            <a:off x="793750" y="542925"/>
            <a:ext cx="4999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学习古诗，掌握方法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/>
        </p:nvSpPr>
        <p:spPr bwMode="auto">
          <a:xfrm>
            <a:off x="798513" y="1085850"/>
            <a:ext cx="10593387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3200">
                <a:latin typeface="Calibri" pitchFamily="34" charset="0"/>
              </a:rPr>
              <a:t>【写作背景】 </a:t>
            </a:r>
          </a:p>
          <a:p>
            <a:pPr>
              <a:lnSpc>
                <a:spcPct val="150000"/>
              </a:lnSpc>
            </a:pPr>
            <a:r>
              <a:rPr lang="zh-CN" altLang="en-US" sz="3200">
                <a:latin typeface="Calibri" pitchFamily="34" charset="0"/>
              </a:rPr>
              <a:t>          《芙蓉楼送辛渐》是王昌龄被贬为江宁（今江苏省南京市）丞时所写。辛渐是他的朋友，这次拟由润州（今江苏省镇江市）渡江，北上洛阳。王昌龄陪他从江宁到润州，然后在此分手。此诗原题共两首，一首说的是头天晚上诗人在芙蓉楼为辛渐饯别时的情景，另一首写的是第二天清晨在江边送别的情景。</a:t>
            </a:r>
          </a:p>
        </p:txBody>
      </p:sp>
      <p:sp>
        <p:nvSpPr>
          <p:cNvPr id="7" name="虚尾箭头 6"/>
          <p:cNvSpPr/>
          <p:nvPr/>
        </p:nvSpPr>
        <p:spPr>
          <a:xfrm>
            <a:off x="331788" y="288925"/>
            <a:ext cx="5434012" cy="1173163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3" name="文本框 3"/>
          <p:cNvSpPr txBox="1">
            <a:spLocks noChangeArrowheads="1"/>
          </p:cNvSpPr>
          <p:nvPr/>
        </p:nvSpPr>
        <p:spPr bwMode="auto">
          <a:xfrm>
            <a:off x="547688" y="522288"/>
            <a:ext cx="500062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学习古诗，掌握方法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5"/>
          <p:cNvSpPr txBox="1">
            <a:spLocks noChangeArrowheads="1"/>
          </p:cNvSpPr>
          <p:nvPr/>
        </p:nvSpPr>
        <p:spPr bwMode="auto">
          <a:xfrm>
            <a:off x="1598613" y="2305050"/>
            <a:ext cx="4446587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3600" b="1">
                <a:solidFill>
                  <a:srgbClr val="1120DF"/>
                </a:solidFill>
              </a:rPr>
              <a:t>芙蓉楼送辛渐</a:t>
            </a:r>
          </a:p>
          <a:p>
            <a:pPr algn="ctr">
              <a:lnSpc>
                <a:spcPct val="140000"/>
              </a:lnSpc>
            </a:pPr>
            <a:r>
              <a:rPr lang="zh-CN" altLang="en-US" sz="3200">
                <a:solidFill>
                  <a:srgbClr val="1120DF"/>
                </a:solidFill>
                <a:sym typeface="+mn-ea"/>
              </a:rPr>
              <a:t>[</a:t>
            </a:r>
            <a:r>
              <a:rPr lang="zh-CN" altLang="en-US" sz="3200" b="1">
                <a:solidFill>
                  <a:srgbClr val="1120DF"/>
                </a:solidFill>
                <a:sym typeface="+mn-ea"/>
              </a:rPr>
              <a:t>唐</a:t>
            </a:r>
            <a:r>
              <a:rPr lang="zh-CN" altLang="en-US" sz="3200">
                <a:solidFill>
                  <a:srgbClr val="1120DF"/>
                </a:solidFill>
                <a:sym typeface="+mn-ea"/>
              </a:rPr>
              <a:t>]</a:t>
            </a:r>
            <a:r>
              <a:rPr lang="zh-CN" altLang="en-US" sz="3200" b="1">
                <a:solidFill>
                  <a:srgbClr val="1120DF"/>
                </a:solidFill>
                <a:sym typeface="+mn-ea"/>
              </a:rPr>
              <a:t>王昌龄</a:t>
            </a:r>
            <a:endParaRPr lang="zh-CN" altLang="en-US" sz="3200" b="1">
              <a:solidFill>
                <a:srgbClr val="1120DF"/>
              </a:solidFill>
            </a:endParaRP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604838" y="3729038"/>
            <a:ext cx="712311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3200" b="1">
                <a:solidFill>
                  <a:srgbClr val="1120DF"/>
                </a:solidFill>
              </a:rPr>
              <a:t>寒雨连江夜入吴， 平明送客楚山孤。</a:t>
            </a:r>
          </a:p>
          <a:p>
            <a:pPr>
              <a:lnSpc>
                <a:spcPct val="140000"/>
              </a:lnSpc>
            </a:pPr>
            <a:r>
              <a:rPr lang="zh-CN" altLang="en-US" sz="3200" b="1">
                <a:solidFill>
                  <a:srgbClr val="1120DF"/>
                </a:solidFill>
              </a:rPr>
              <a:t>洛阳亲友如相问，一片冰心在玉壶。</a:t>
            </a:r>
          </a:p>
        </p:txBody>
      </p:sp>
      <p:pic>
        <p:nvPicPr>
          <p:cNvPr id="21507" name="Picture 6" descr="a0403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038" y="1103313"/>
            <a:ext cx="3668712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虚尾箭头 1"/>
          <p:cNvSpPr/>
          <p:nvPr/>
        </p:nvSpPr>
        <p:spPr>
          <a:xfrm>
            <a:off x="388938" y="311150"/>
            <a:ext cx="5434012" cy="1171575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09" name="文本框 3"/>
          <p:cNvSpPr txBox="1">
            <a:spLocks noChangeArrowheads="1"/>
          </p:cNvSpPr>
          <p:nvPr/>
        </p:nvSpPr>
        <p:spPr bwMode="auto">
          <a:xfrm>
            <a:off x="604838" y="542925"/>
            <a:ext cx="5000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学习古诗，掌握方法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963</Words>
  <PresentationFormat>宽屏</PresentationFormat>
  <Paragraphs>90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黑体</vt:lpstr>
      <vt:lpstr>华文楷体</vt:lpstr>
      <vt:lpstr>楷体</vt:lpstr>
      <vt:lpstr>楷体_GB2312</vt:lpstr>
      <vt:lpstr>宋体</vt:lpstr>
      <vt:lpstr>Arial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2018-08-23T14:18:00Z</dcterms:created>
  <dcterms:modified xsi:type="dcterms:W3CDTF">2020-04-07T23:55:44Z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